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ppt/slides/slide16.xml" ContentType="application/vnd.openxmlformats-officedocument.presentationml.slide+xml"/>
  <Override PartName="/ppt/notesSlides/notesSlide16.xml" ContentType="application/vnd.openxmlformats-officedocument.presentationml.notesSlide+xml"/>
  <Override PartName="/ppt/slides/slide17.xml" ContentType="application/vnd.openxmlformats-officedocument.presentationml.slide+xml"/>
  <Override PartName="/ppt/notesSlides/notesSlide17.xml" ContentType="application/vnd.openxmlformats-officedocument.presentationml.notesSlide+xml"/>
  <Override PartName="/ppt/slides/slide18.xml" ContentType="application/vnd.openxmlformats-officedocument.presentationml.slide+xml"/>
  <Override PartName="/ppt/notesSlides/notesSlide18.xml" ContentType="application/vnd.openxmlformats-officedocument.presentationml.notesSlide+xml"/>
  <Override PartName="/ppt/slides/slide19.xml" ContentType="application/vnd.openxmlformats-officedocument.presentationml.slide+xml"/>
  <Override PartName="/ppt/notesSlides/notesSlide19.xml" ContentType="application/vnd.openxmlformats-officedocument.presentationml.notesSlide+xml"/>
  <Override PartName="/ppt/slides/slide20.xml" ContentType="application/vnd.openxmlformats-officedocument.presentationml.slide+xml"/>
  <Override PartName="/ppt/notesSlides/notesSlide20.xml" ContentType="application/vnd.openxmlformats-officedocument.presentationml.notesSlide+xml"/>
  <Override PartName="/ppt/slides/slide21.xml" ContentType="application/vnd.openxmlformats-officedocument.presentationml.slide+xml"/>
  <Override PartName="/ppt/notesSlides/notesSlide21.xml" ContentType="application/vnd.openxmlformats-officedocument.presentationml.notes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embedTrueTypeFonts="1" saveSubsetFonts="1" strictFirstAndLastChars="0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type="screen16x9" cy="5143500" cx="9144000"/>
  <p:notesSz cx="6858000" cy="9144000"/>
  <p:embeddedFontLst>
    <p:embeddedFont>
      <p:font typeface="Righteous" panose="020B0604020202020204" charset="0"/>
      <p:regular r:id="rId24"/>
    </p:embeddedFont>
    <p:embeddedFont>
      <p:font typeface="Bebas Neue" panose="020B0604020202020204" charset="0"/>
      <p:regular r:id="rId25"/>
    </p:embeddedFont>
    <p:embeddedFont>
      <p:font typeface="Spartan Medium" panose="020B0604020202020204" charset="0"/>
      <p:regular r:id="rId26"/>
      <p:bold r:id="rId27"/>
    </p:embeddedFont>
    <p:embeddedFont>
      <p:font typeface="Spartan" panose="020B0604020202020204" charset="0"/>
      <p:regular r:id="rId28"/>
      <p:bold r:id="rId29"/>
    </p:embeddedFont>
  </p:embeddedFontLst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>
  <a:tblStyle styleId="{75962ED4-18E7-4EDB-B3B7-0301CA53E8C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524" y="52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font" Target="fonts/font1.fntdata"/><Relationship Id="rId25" Type="http://schemas.openxmlformats.org/officeDocument/2006/relationships/font" Target="fonts/font2.fntdata"/><Relationship Id="rId26" Type="http://schemas.openxmlformats.org/officeDocument/2006/relationships/font" Target="fonts/font3.fntdata"/><Relationship Id="rId27" Type="http://schemas.openxmlformats.org/officeDocument/2006/relationships/font" Target="fonts/font4.fntdata"/><Relationship Id="rId28" Type="http://schemas.openxmlformats.org/officeDocument/2006/relationships/font" Target="fonts/font5.fntdata"/><Relationship Id="rId29" Type="http://schemas.openxmlformats.org/officeDocument/2006/relationships/font" Target="fonts/font6.fntdata"/><Relationship Id="rId30" Type="http://schemas.openxmlformats.org/officeDocument/2006/relationships/tableStyles" Target="tableStyles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5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30" name="Google Shape;3;n"/>
          <p:cNvSpPr>
            <a:spLocks noChangeAspect="1" noRot="1" noGrp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9031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hlink="hlink" folHlink="folHlink"/>
  <p:notes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12.xml.rels><?xml version="1.0" encoding="UTF-8" standalone="yes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_rels/notesSlide13.xml.rels><?xml version="1.0" encoding="UTF-8" standalone="yes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</file>

<file path=ppt/notesSlides/_rels/notesSlide14.xml.rels><?xml version="1.0" encoding="UTF-8" standalone="yes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</file>

<file path=ppt/notesSlides/_rels/notesSlide15.xml.rels><?xml version="1.0" encoding="UTF-8" standalone="yes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</file>

<file path=ppt/notesSlides/_rels/notesSlide16.xml.rels><?xml version="1.0" encoding="UTF-8" standalone="yes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</file>

<file path=ppt/notesSlides/_rels/notesSlide17.xml.rels><?xml version="1.0" encoding="UTF-8" standalone="yes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</file>

<file path=ppt/notesSlides/_rels/notesSlide18.xml.rels><?xml version="1.0" encoding="UTF-8" standalone="yes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</Relationships>
</file>

<file path=ppt/notesSlides/_rels/notesSlide19.xml.rels><?xml version="1.0" encoding="UTF-8" standalone="yes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20.xml.rels><?xml version="1.0" encoding="UTF-8" standalone="yes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</file>

<file path=ppt/notesSlides/_rels/notesSlide21.xml.rels><?xml version="1.0" encoding="UTF-8" standalone="yes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Google Shape;502;gedab296b82_0_25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06" name="Google Shape;503;gedab296b8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7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32" name="Google Shape;679;gf2779dbbd3_0_21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33" name="Google Shape;680;gf2779dbbd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7" name="Google Shape;679;gf2779dbbd3_0_21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88" name="Google Shape;680;gf2779dbbd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4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2" name="Google Shape;592;gf0370779cf_0_327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93" name="Google Shape;593;gf0370779cf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7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7" name="Google Shape;592;gf0370779cf_0_327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898" name="Google Shape;593;gf0370779cf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0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2" name="Google Shape;592;gf0370779cf_0_327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903" name="Google Shape;593;gf0370779cf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8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0" name="Google Shape;810;gf58d6fef3e_0_54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941" name="Google Shape;811;gf58d6fef3e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4" name="Google Shape;528;gf0370779cf_0_5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945" name="Google Shape;529;gf0370779c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7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67" name="Google Shape;632;gf2779dbbd3_0_13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968" name="Google Shape;633;gf2779dbbd3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89" name="Google Shape;574;gf26c6b1b82_0_115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990" name="Google Shape;575;gf26c6b1b82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6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1" name="Google Shape;574;gf26c6b1b82_0_115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992" name="Google Shape;575;gf26c6b1b82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2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Google Shape;528;gf0370779cf_0_5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19" name="Google Shape;529;gf0370779c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5" name="Google Shape;652;gf2779dbbd3_0_0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006" name="Google Shape;653;gf2779dbbd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6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7" name="Google Shape;1106;gf58d6fef3e_0_254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028" name="Google Shape;1107;gf58d6fef3e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8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8" name="Google Shape;552;gf59d9750f1_0_6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39" name="Google Shape;553;gf59d9750f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Google Shape;528;gf0370779cf_0_5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43" name="Google Shape;529;gf0370779c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Google Shape;599;gf26c6b1b82_0_4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75" name="Google Shape;600;gf26c6b1b8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3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0" name="Google Shape;592;gf0370779cf_0_327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91" name="Google Shape;593;gf0370779cf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6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5" name="Google Shape;592;gf0370779cf_0_327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96" name="Google Shape;593;gf0370779cf_0_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3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5" name="Google Shape;1021;gf5ad5de82b_0_42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726" name="Google Shape;1022;gf5ad5de82b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2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0" name="Google Shape;1081;gf58d6fef3e_0_69:notes"/>
          <p:cNvSpPr>
            <a:spLocks noChangeAspect="1" noRot="1" noGrp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771" name="Google Shape;1082;gf58d6fef3e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hyperlink" Target="http://bit.ly/2Tynxth" TargetMode="External"/><Relationship Id="rId2" Type="http://schemas.openxmlformats.org/officeDocument/2006/relationships/hyperlink" Target="http://bit.ly/2TyoMsr" TargetMode="External"/><Relationship Id="rId3" Type="http://schemas.openxmlformats.org/officeDocument/2006/relationships/hyperlink" Target="http://bit.ly/2TtBDfr" TargetMode="External"/><Relationship Id="rId4" Type="http://schemas.openxmlformats.org/officeDocument/2006/relationships/slideMaster" Target="../slideMasters/slideMaster1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</p:bgPr>
    </p:bg>
    <p:spTree>
      <p:nvGrpSpPr>
        <p:cNvPr id="30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8" name="Google Shape;9;p2"/>
          <p:cNvSpPr txBox="1">
            <a:spLocks noGrp="1"/>
          </p:cNvSpPr>
          <p:nvPr>
            <p:ph type="title"/>
          </p:nvPr>
        </p:nvSpPr>
        <p:spPr>
          <a:xfrm>
            <a:off x="4778500" y="833888"/>
            <a:ext cx="3650400" cy="2741400"/>
          </a:xfrm>
          <a:prstGeom prst="rect"/>
        </p:spPr>
        <p:txBody>
          <a:bodyPr anchor="b" anchorCtr="0" bIns="91425" lIns="91425" rIns="91425" spcFirstLastPara="1" tIns="91425" wrap="square">
            <a:noAutofit/>
          </a:bodyPr>
          <a:lstStyle>
            <a:lvl1pPr algn="l" lvl="0" rtl="0">
              <a:spcBef>
                <a:spcPts val="0"/>
              </a:spcBef>
              <a:spcAft>
                <a:spcPts val="0"/>
              </a:spcAft>
              <a:buSzPts val="3600"/>
              <a:buNone/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8579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78500" y="3791788"/>
            <a:ext cx="2874900" cy="668700"/>
          </a:xfrm>
          <a:prstGeom prst="rect"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 Medium"/>
                <a:ea typeface="Spartan Medium"/>
                <a:cs typeface="Spartan Medium"/>
                <a:sym typeface="Spartan Medium"/>
              </a:defRPr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grpSp>
        <p:nvGrpSpPr>
          <p:cNvPr id="31" name="Google Shape;11;p2"/>
          <p:cNvGrpSpPr/>
          <p:nvPr/>
        </p:nvGrpSpPr>
        <p:grpSpPr>
          <a:xfrm>
            <a:off x="7236475" y="0"/>
            <a:ext cx="1675550" cy="847850"/>
            <a:chOff x="7236475" y="0"/>
            <a:chExt cx="1675550" cy="847850"/>
          </a:xfrm>
        </p:grpSpPr>
        <p:sp>
          <p:nvSpPr>
            <p:cNvPr id="1048580" name="Google Shape;12;p2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ah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581" name="Google Shape;13;p2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ah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582" name="Google Shape;14;p2"/>
          <p:cNvSpPr/>
          <p:nvPr/>
        </p:nvSpPr>
        <p:spPr>
          <a:xfrm>
            <a:off x="7412313" y="563400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583" name="Google Shape;15;p2"/>
          <p:cNvSpPr/>
          <p:nvPr/>
        </p:nvSpPr>
        <p:spPr>
          <a:xfrm>
            <a:off x="7412313" y="710600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584" name="Google Shape;16;p2"/>
          <p:cNvSpPr/>
          <p:nvPr/>
        </p:nvSpPr>
        <p:spPr>
          <a:xfrm>
            <a:off x="7556288" y="563400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585" name="Google Shape;17;p2"/>
          <p:cNvSpPr/>
          <p:nvPr/>
        </p:nvSpPr>
        <p:spPr>
          <a:xfrm>
            <a:off x="7556288" y="710600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">
    <p:spTree>
      <p:nvGrpSpPr>
        <p:cNvPr id="62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Google Shape;217;p18"/>
          <p:cNvSpPr/>
          <p:nvPr/>
        </p:nvSpPr>
        <p:spPr>
          <a:xfrm flipH="1">
            <a:off x="8008900" y="4464063"/>
            <a:ext cx="415100" cy="415875"/>
          </a:xfrm>
          <a:custGeom>
            <a:avLst/>
            <a:ah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45" name="Google Shape;218;p18"/>
          <p:cNvSpPr/>
          <p:nvPr/>
        </p:nvSpPr>
        <p:spPr>
          <a:xfrm flipH="1">
            <a:off x="595600" y="4727631"/>
            <a:ext cx="415100" cy="415875"/>
          </a:xfrm>
          <a:custGeom>
            <a:avLst/>
            <a:ah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46" name="Google Shape;219;p18"/>
          <p:cNvSpPr/>
          <p:nvPr/>
        </p:nvSpPr>
        <p:spPr>
          <a:xfrm flipH="1">
            <a:off x="176525" y="3876581"/>
            <a:ext cx="838175" cy="847850"/>
          </a:xfrm>
          <a:custGeom>
            <a:avLst/>
            <a:ah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3" name="Google Shape;220;p18"/>
          <p:cNvGrpSpPr/>
          <p:nvPr/>
        </p:nvGrpSpPr>
        <p:grpSpPr>
          <a:xfrm flipH="1">
            <a:off x="8180850" y="534999"/>
            <a:ext cx="2337900" cy="560387"/>
            <a:chOff x="6135125" y="2934550"/>
            <a:chExt cx="2337900" cy="701975"/>
          </a:xfrm>
        </p:grpSpPr>
        <p:sp>
          <p:nvSpPr>
            <p:cNvPr id="1048647" name="Google Shape;221;p18"/>
            <p:cNvSpPr/>
            <p:nvPr/>
          </p:nvSpPr>
          <p:spPr>
            <a:xfrm>
              <a:off x="6135125" y="29345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48" name="Google Shape;222;p18"/>
            <p:cNvSpPr/>
            <p:nvPr/>
          </p:nvSpPr>
          <p:spPr>
            <a:xfrm>
              <a:off x="6135125" y="30688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49" name="Google Shape;223;p18"/>
            <p:cNvSpPr/>
            <p:nvPr/>
          </p:nvSpPr>
          <p:spPr>
            <a:xfrm>
              <a:off x="6135125" y="320310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50" name="Google Shape;224;p18"/>
            <p:cNvSpPr/>
            <p:nvPr/>
          </p:nvSpPr>
          <p:spPr>
            <a:xfrm>
              <a:off x="6135125" y="333737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51" name="Google Shape;225;p18"/>
            <p:cNvSpPr/>
            <p:nvPr/>
          </p:nvSpPr>
          <p:spPr>
            <a:xfrm>
              <a:off x="6135125" y="34716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52" name="Google Shape;226;p18"/>
            <p:cNvSpPr/>
            <p:nvPr/>
          </p:nvSpPr>
          <p:spPr>
            <a:xfrm>
              <a:off x="6135125" y="36059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4" name="Google Shape;227;p18"/>
          <p:cNvGrpSpPr/>
          <p:nvPr/>
        </p:nvGrpSpPr>
        <p:grpSpPr>
          <a:xfrm rot="10800000">
            <a:off x="936073" y="0"/>
            <a:ext cx="844650" cy="838175"/>
            <a:chOff x="513200" y="2286375"/>
            <a:chExt cx="844650" cy="838175"/>
          </a:xfrm>
        </p:grpSpPr>
        <p:sp>
          <p:nvSpPr>
            <p:cNvPr id="1048653" name="Google Shape;228;p18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ah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54" name="Google Shape;229;p18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ah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55" name="Google Shape;230;p18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ah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56" name="Google Shape;231;p18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ah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57" name="Google Shape;232;p18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ah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58" name="Google Shape;233;p18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ah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59" name="Google Shape;234;p18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ah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60" name="Google Shape;235;p18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ah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661" name="Google Shape;236;p18"/>
          <p:cNvSpPr/>
          <p:nvPr/>
        </p:nvSpPr>
        <p:spPr>
          <a:xfrm rot="10800000">
            <a:off x="98738" y="0"/>
            <a:ext cx="844660" cy="838175"/>
          </a:xfrm>
          <a:custGeom>
            <a:avLst/>
            <a:ah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5" name="Google Shape;237;p18"/>
          <p:cNvGrpSpPr/>
          <p:nvPr/>
        </p:nvGrpSpPr>
        <p:grpSpPr>
          <a:xfrm rot="10800000">
            <a:off x="176523" y="432838"/>
            <a:ext cx="201100" cy="204325"/>
            <a:chOff x="3375338" y="419625"/>
            <a:chExt cx="201100" cy="204325"/>
          </a:xfrm>
        </p:grpSpPr>
        <p:sp>
          <p:nvSpPr>
            <p:cNvPr id="1048662" name="Google Shape;238;p18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63" name="Google Shape;239;p18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64" name="Google Shape;240;p18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65" name="Google Shape;241;p18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666" name="Google Shape;242;p1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7">
    <p:spTree>
      <p:nvGrpSpPr>
        <p:cNvPr id="93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2" name="Google Shape;261;p20"/>
          <p:cNvSpPr/>
          <p:nvPr/>
        </p:nvSpPr>
        <p:spPr>
          <a:xfrm rot="-5400000">
            <a:off x="5238" y="-5250"/>
            <a:ext cx="837375" cy="847850"/>
          </a:xfrm>
          <a:custGeom>
            <a:avLst/>
            <a:ahLst/>
            <a:rect l="l" t="t" r="r" b="b"/>
            <a:pathLst>
              <a:path w="33495" h="33914" extrusionOk="0">
                <a:moveTo>
                  <a:pt x="0" y="1"/>
                </a:moveTo>
                <a:cubicBezTo>
                  <a:pt x="0" y="9364"/>
                  <a:pt x="3733" y="17826"/>
                  <a:pt x="9910" y="23971"/>
                </a:cubicBezTo>
                <a:cubicBezTo>
                  <a:pt x="15959" y="30020"/>
                  <a:pt x="24261" y="33785"/>
                  <a:pt x="33495" y="33914"/>
                </a:cubicBez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73" name="Google Shape;262;p20"/>
          <p:cNvSpPr/>
          <p:nvPr/>
        </p:nvSpPr>
        <p:spPr>
          <a:xfrm rot="-5400000">
            <a:off x="563400" y="604400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74" name="Google Shape;263;p20"/>
          <p:cNvSpPr/>
          <p:nvPr/>
        </p:nvSpPr>
        <p:spPr>
          <a:xfrm rot="-5400000">
            <a:off x="710600" y="604400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75" name="Google Shape;264;p20"/>
          <p:cNvSpPr/>
          <p:nvPr/>
        </p:nvSpPr>
        <p:spPr>
          <a:xfrm rot="-5400000">
            <a:off x="563400" y="460425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76" name="Google Shape;265;p20"/>
          <p:cNvSpPr/>
          <p:nvPr/>
        </p:nvSpPr>
        <p:spPr>
          <a:xfrm rot="-5400000">
            <a:off x="710600" y="460425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77" name="Google Shape;266;p20"/>
          <p:cNvSpPr/>
          <p:nvPr/>
        </p:nvSpPr>
        <p:spPr>
          <a:xfrm rot="5400000">
            <a:off x="7686537" y="536437"/>
            <a:ext cx="743798" cy="740947"/>
          </a:xfrm>
          <a:custGeom>
            <a:avLst/>
            <a:ah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78" name="Google Shape;267;p20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77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7" name="Google Shape;314;p24"/>
          <p:cNvSpPr txBox="1">
            <a:spLocks noGrp="1"/>
          </p:cNvSpPr>
          <p:nvPr>
            <p:ph type="title"/>
          </p:nvPr>
        </p:nvSpPr>
        <p:spPr>
          <a:xfrm>
            <a:off x="720000" y="1739150"/>
            <a:ext cx="3852000" cy="5727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sp>
        <p:nvSpPr>
          <p:cNvPr id="1048698" name="Google Shape;315;p24"/>
          <p:cNvSpPr txBox="1">
            <a:spLocks noGrp="1"/>
          </p:cNvSpPr>
          <p:nvPr>
            <p:ph type="body" idx="1"/>
          </p:nvPr>
        </p:nvSpPr>
        <p:spPr>
          <a:xfrm>
            <a:off x="1163300" y="2311850"/>
            <a:ext cx="2909100" cy="13542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>
                <a:solidFill>
                  <a:schemeClr val="accen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chemeClr val="accen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lvl9pPr>
          </a:lstStyle>
          <a:p/>
        </p:txBody>
      </p:sp>
      <p:sp>
        <p:nvSpPr>
          <p:cNvPr id="1048699" name="Google Shape;316;p24"/>
          <p:cNvSpPr/>
          <p:nvPr/>
        </p:nvSpPr>
        <p:spPr>
          <a:xfrm rot="5400000">
            <a:off x="362" y="4402509"/>
            <a:ext cx="740239" cy="740947"/>
          </a:xfrm>
          <a:custGeom>
            <a:avLst/>
            <a:ah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00" name="Google Shape;317;p24"/>
          <p:cNvSpPr/>
          <p:nvPr/>
        </p:nvSpPr>
        <p:spPr>
          <a:xfrm rot="5400000">
            <a:off x="477117" y="4562856"/>
            <a:ext cx="130147" cy="130147"/>
          </a:xfrm>
          <a:custGeom>
            <a:avLst/>
            <a:ah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01" name="Google Shape;318;p24"/>
          <p:cNvSpPr/>
          <p:nvPr/>
        </p:nvSpPr>
        <p:spPr>
          <a:xfrm rot="5400000">
            <a:off x="133664" y="4562856"/>
            <a:ext cx="130147" cy="130147"/>
          </a:xfrm>
          <a:custGeom>
            <a:avLst/>
            <a:ah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02" name="Google Shape;319;p24"/>
          <p:cNvSpPr/>
          <p:nvPr/>
        </p:nvSpPr>
        <p:spPr>
          <a:xfrm rot="5400000">
            <a:off x="475692" y="4899230"/>
            <a:ext cx="132998" cy="130147"/>
          </a:xfrm>
          <a:custGeom>
            <a:avLst/>
            <a:ah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03" name="Google Shape;320;p24"/>
          <p:cNvSpPr/>
          <p:nvPr/>
        </p:nvSpPr>
        <p:spPr>
          <a:xfrm rot="5400000">
            <a:off x="132238" y="4899230"/>
            <a:ext cx="132998" cy="130147"/>
          </a:xfrm>
          <a:custGeom>
            <a:avLst/>
            <a:ah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04" name="Google Shape;321;p24"/>
          <p:cNvSpPr/>
          <p:nvPr/>
        </p:nvSpPr>
        <p:spPr>
          <a:xfrm rot="10800000">
            <a:off x="739583" y="4402549"/>
            <a:ext cx="743798" cy="740947"/>
          </a:xfrm>
          <a:custGeom>
            <a:avLst/>
            <a:ah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05" name="Google Shape;322;p24"/>
          <p:cNvSpPr/>
          <p:nvPr/>
        </p:nvSpPr>
        <p:spPr>
          <a:xfrm>
            <a:off x="739520" y="4402549"/>
            <a:ext cx="743798" cy="740947"/>
          </a:xfrm>
          <a:custGeom>
            <a:avLst/>
            <a:ah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06" name="Google Shape;323;p24"/>
          <p:cNvSpPr/>
          <p:nvPr/>
        </p:nvSpPr>
        <p:spPr>
          <a:xfrm rot="-5400000">
            <a:off x="8302975" y="3938"/>
            <a:ext cx="844650" cy="837400"/>
          </a:xfrm>
          <a:custGeom>
            <a:avLst/>
            <a:ah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8" name="Google Shape;324;p24"/>
          <p:cNvGrpSpPr/>
          <p:nvPr/>
        </p:nvGrpSpPr>
        <p:grpSpPr>
          <a:xfrm rot="-5400000">
            <a:off x="7465213" y="3550"/>
            <a:ext cx="844650" cy="838175"/>
            <a:chOff x="513200" y="2286375"/>
            <a:chExt cx="844650" cy="838175"/>
          </a:xfrm>
        </p:grpSpPr>
        <p:sp>
          <p:nvSpPr>
            <p:cNvPr id="1048707" name="Google Shape;325;p24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ah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08" name="Google Shape;326;p24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ah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09" name="Google Shape;327;p24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ah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10" name="Google Shape;328;p24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ah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11" name="Google Shape;329;p24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ah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12" name="Google Shape;330;p24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ah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13" name="Google Shape;331;p24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ah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14" name="Google Shape;332;p24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ah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715" name="Google Shape;333;p24"/>
          <p:cNvSpPr/>
          <p:nvPr/>
        </p:nvSpPr>
        <p:spPr>
          <a:xfrm rot="-5400000">
            <a:off x="718207" y="537742"/>
            <a:ext cx="834175" cy="834975"/>
          </a:xfrm>
          <a:custGeom>
            <a:avLst/>
            <a:ah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9" name="Google Shape;334;p24"/>
          <p:cNvGrpSpPr/>
          <p:nvPr/>
        </p:nvGrpSpPr>
        <p:grpSpPr>
          <a:xfrm rot="-5400000">
            <a:off x="478119" y="258229"/>
            <a:ext cx="201100" cy="204325"/>
            <a:chOff x="3375338" y="419625"/>
            <a:chExt cx="201100" cy="204325"/>
          </a:xfrm>
        </p:grpSpPr>
        <p:sp>
          <p:nvSpPr>
            <p:cNvPr id="1048716" name="Google Shape;335;p24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17" name="Google Shape;336;p24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18" name="Google Shape;337;p24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19" name="Google Shape;338;p24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1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4" name="Google Shape;340;p25"/>
          <p:cNvSpPr txBox="1">
            <a:spLocks noGrp="1"/>
          </p:cNvSpPr>
          <p:nvPr>
            <p:ph type="subTitle" idx="1"/>
          </p:nvPr>
        </p:nvSpPr>
        <p:spPr>
          <a:xfrm>
            <a:off x="1290763" y="2488150"/>
            <a:ext cx="2907600" cy="7134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1048905" name="Google Shape;341;p25"/>
          <p:cNvSpPr txBox="1">
            <a:spLocks noGrp="1"/>
          </p:cNvSpPr>
          <p:nvPr>
            <p:ph type="subTitle" idx="2"/>
          </p:nvPr>
        </p:nvSpPr>
        <p:spPr>
          <a:xfrm>
            <a:off x="4945638" y="2488150"/>
            <a:ext cx="2907600" cy="7134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1048906" name="Google Shape;342;p25"/>
          <p:cNvSpPr txBox="1">
            <a:spLocks noGrp="1"/>
          </p:cNvSpPr>
          <p:nvPr>
            <p:ph type="subTitle" idx="3"/>
          </p:nvPr>
        </p:nvSpPr>
        <p:spPr>
          <a:xfrm>
            <a:off x="1290763" y="3102175"/>
            <a:ext cx="2907600" cy="11310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907" name="Google Shape;343;p25"/>
          <p:cNvSpPr txBox="1">
            <a:spLocks noGrp="1"/>
          </p:cNvSpPr>
          <p:nvPr>
            <p:ph type="subTitle" idx="4"/>
          </p:nvPr>
        </p:nvSpPr>
        <p:spPr>
          <a:xfrm>
            <a:off x="4945638" y="3102175"/>
            <a:ext cx="2907600" cy="11310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908" name="Google Shape;344;p2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grpSp>
        <p:nvGrpSpPr>
          <p:cNvPr id="112" name="Google Shape;345;p25"/>
          <p:cNvGrpSpPr/>
          <p:nvPr/>
        </p:nvGrpSpPr>
        <p:grpSpPr>
          <a:xfrm rot="10800000" flipH="1">
            <a:off x="8428888" y="4048115"/>
            <a:ext cx="2337900" cy="560387"/>
            <a:chOff x="6135125" y="2934550"/>
            <a:chExt cx="2337900" cy="701975"/>
          </a:xfrm>
        </p:grpSpPr>
        <p:sp>
          <p:nvSpPr>
            <p:cNvPr id="1048909" name="Google Shape;346;p25"/>
            <p:cNvSpPr/>
            <p:nvPr/>
          </p:nvSpPr>
          <p:spPr>
            <a:xfrm>
              <a:off x="6135125" y="2934550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10" name="Google Shape;347;p25"/>
            <p:cNvSpPr/>
            <p:nvPr/>
          </p:nvSpPr>
          <p:spPr>
            <a:xfrm>
              <a:off x="6135125" y="3068825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11" name="Google Shape;348;p25"/>
            <p:cNvSpPr/>
            <p:nvPr/>
          </p:nvSpPr>
          <p:spPr>
            <a:xfrm>
              <a:off x="6135125" y="3203100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12" name="Google Shape;349;p25"/>
            <p:cNvSpPr/>
            <p:nvPr/>
          </p:nvSpPr>
          <p:spPr>
            <a:xfrm>
              <a:off x="6135125" y="3337375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13" name="Google Shape;350;p25"/>
            <p:cNvSpPr/>
            <p:nvPr/>
          </p:nvSpPr>
          <p:spPr>
            <a:xfrm>
              <a:off x="6135125" y="3471650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14" name="Google Shape;351;p25"/>
            <p:cNvSpPr/>
            <p:nvPr/>
          </p:nvSpPr>
          <p:spPr>
            <a:xfrm>
              <a:off x="6135125" y="3605925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915" name="Google Shape;352;p25"/>
          <p:cNvSpPr/>
          <p:nvPr/>
        </p:nvSpPr>
        <p:spPr>
          <a:xfrm rot="10800000" flipH="1">
            <a:off x="304888" y="4192613"/>
            <a:ext cx="415100" cy="415875"/>
          </a:xfrm>
          <a:custGeom>
            <a:avLst/>
            <a:ah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16" name="Google Shape;353;p25"/>
          <p:cNvSpPr/>
          <p:nvPr/>
        </p:nvSpPr>
        <p:spPr>
          <a:xfrm>
            <a:off x="7928250" y="1235256"/>
            <a:ext cx="415100" cy="415875"/>
          </a:xfrm>
          <a:custGeom>
            <a:avLst/>
            <a:ah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17" name="Google Shape;354;p25"/>
          <p:cNvSpPr/>
          <p:nvPr/>
        </p:nvSpPr>
        <p:spPr>
          <a:xfrm>
            <a:off x="7924250" y="384206"/>
            <a:ext cx="838175" cy="847850"/>
          </a:xfrm>
          <a:custGeom>
            <a:avLst/>
            <a:ah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84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7" name="Google Shape;378;p27"/>
          <p:cNvSpPr txBox="1">
            <a:spLocks noGrp="1"/>
          </p:cNvSpPr>
          <p:nvPr>
            <p:ph type="title"/>
          </p:nvPr>
        </p:nvSpPr>
        <p:spPr>
          <a:xfrm>
            <a:off x="824924" y="3079804"/>
            <a:ext cx="2199900" cy="527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8728" name="Google Shape;379;p27"/>
          <p:cNvSpPr txBox="1">
            <a:spLocks noGrp="1"/>
          </p:cNvSpPr>
          <p:nvPr>
            <p:ph type="subTitle" idx="1"/>
          </p:nvPr>
        </p:nvSpPr>
        <p:spPr>
          <a:xfrm>
            <a:off x="3472051" y="2781274"/>
            <a:ext cx="2199900" cy="8532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29" name="Google Shape;380;p27"/>
          <p:cNvSpPr txBox="1">
            <a:spLocks noGrp="1"/>
          </p:cNvSpPr>
          <p:nvPr>
            <p:ph type="title" idx="2"/>
          </p:nvPr>
        </p:nvSpPr>
        <p:spPr>
          <a:xfrm>
            <a:off x="3471900" y="2423324"/>
            <a:ext cx="2199900" cy="527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8730" name="Google Shape;381;p27"/>
          <p:cNvSpPr txBox="1">
            <a:spLocks noGrp="1"/>
          </p:cNvSpPr>
          <p:nvPr>
            <p:ph type="subTitle" idx="3"/>
          </p:nvPr>
        </p:nvSpPr>
        <p:spPr>
          <a:xfrm>
            <a:off x="824925" y="3437754"/>
            <a:ext cx="2199900" cy="8532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31" name="Google Shape;382;p27"/>
          <p:cNvSpPr txBox="1">
            <a:spLocks noGrp="1"/>
          </p:cNvSpPr>
          <p:nvPr>
            <p:ph type="title" idx="4"/>
          </p:nvPr>
        </p:nvSpPr>
        <p:spPr>
          <a:xfrm>
            <a:off x="6212100" y="3079804"/>
            <a:ext cx="2087400" cy="527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b="0" sz="2000"/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8732" name="Google Shape;383;p27"/>
          <p:cNvSpPr txBox="1">
            <a:spLocks noGrp="1"/>
          </p:cNvSpPr>
          <p:nvPr>
            <p:ph type="subTitle" idx="5"/>
          </p:nvPr>
        </p:nvSpPr>
        <p:spPr>
          <a:xfrm>
            <a:off x="6119175" y="3437754"/>
            <a:ext cx="2199900" cy="8532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733" name="Google Shape;384;p27"/>
          <p:cNvSpPr/>
          <p:nvPr/>
        </p:nvSpPr>
        <p:spPr>
          <a:xfrm rot="5400000">
            <a:off x="7660987" y="-41"/>
            <a:ext cx="740240" cy="740947"/>
          </a:xfrm>
          <a:custGeom>
            <a:avLst/>
            <a:ah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34" name="Google Shape;385;p27"/>
          <p:cNvSpPr/>
          <p:nvPr/>
        </p:nvSpPr>
        <p:spPr>
          <a:xfrm rot="5400000">
            <a:off x="8137742" y="160306"/>
            <a:ext cx="130147" cy="130147"/>
          </a:xfrm>
          <a:custGeom>
            <a:avLst/>
            <a:ah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35" name="Google Shape;386;p27"/>
          <p:cNvSpPr/>
          <p:nvPr/>
        </p:nvSpPr>
        <p:spPr>
          <a:xfrm rot="5400000">
            <a:off x="7794289" y="160306"/>
            <a:ext cx="130147" cy="130147"/>
          </a:xfrm>
          <a:custGeom>
            <a:avLst/>
            <a:ah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36" name="Google Shape;387;p27"/>
          <p:cNvSpPr/>
          <p:nvPr/>
        </p:nvSpPr>
        <p:spPr>
          <a:xfrm rot="5400000">
            <a:off x="8136317" y="496680"/>
            <a:ext cx="132998" cy="130147"/>
          </a:xfrm>
          <a:custGeom>
            <a:avLst/>
            <a:ah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37" name="Google Shape;388;p27"/>
          <p:cNvSpPr/>
          <p:nvPr/>
        </p:nvSpPr>
        <p:spPr>
          <a:xfrm rot="5400000">
            <a:off x="7792863" y="496680"/>
            <a:ext cx="132998" cy="130147"/>
          </a:xfrm>
          <a:custGeom>
            <a:avLst/>
            <a:ah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38" name="Google Shape;389;p27"/>
          <p:cNvSpPr/>
          <p:nvPr/>
        </p:nvSpPr>
        <p:spPr>
          <a:xfrm rot="10800000">
            <a:off x="8400208" y="-1"/>
            <a:ext cx="743798" cy="740947"/>
          </a:xfrm>
          <a:custGeom>
            <a:avLst/>
            <a:ah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39" name="Google Shape;390;p27"/>
          <p:cNvSpPr/>
          <p:nvPr/>
        </p:nvSpPr>
        <p:spPr>
          <a:xfrm>
            <a:off x="8400145" y="-1"/>
            <a:ext cx="743798" cy="740947"/>
          </a:xfrm>
          <a:custGeom>
            <a:avLst/>
            <a:ah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40" name="Google Shape;391;p27"/>
          <p:cNvSpPr/>
          <p:nvPr/>
        </p:nvSpPr>
        <p:spPr>
          <a:xfrm>
            <a:off x="7303125" y="1122838"/>
            <a:ext cx="834175" cy="834975"/>
          </a:xfrm>
          <a:custGeom>
            <a:avLst/>
            <a:ah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5" name="Google Shape;392;p27"/>
          <p:cNvGrpSpPr/>
          <p:nvPr/>
        </p:nvGrpSpPr>
        <p:grpSpPr>
          <a:xfrm>
            <a:off x="8214500" y="881538"/>
            <a:ext cx="201100" cy="204325"/>
            <a:chOff x="3375338" y="419625"/>
            <a:chExt cx="201100" cy="204325"/>
          </a:xfrm>
        </p:grpSpPr>
        <p:sp>
          <p:nvSpPr>
            <p:cNvPr id="1048741" name="Google Shape;393;p27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42" name="Google Shape;394;p27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43" name="Google Shape;395;p27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44" name="Google Shape;396;p27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6" name="Google Shape;397;p27"/>
          <p:cNvGrpSpPr/>
          <p:nvPr/>
        </p:nvGrpSpPr>
        <p:grpSpPr>
          <a:xfrm rot="10800000" flipH="1">
            <a:off x="-1617912" y="963002"/>
            <a:ext cx="2337900" cy="560387"/>
            <a:chOff x="6135125" y="2934550"/>
            <a:chExt cx="2337900" cy="701975"/>
          </a:xfrm>
        </p:grpSpPr>
        <p:sp>
          <p:nvSpPr>
            <p:cNvPr id="1048745" name="Google Shape;398;p27"/>
            <p:cNvSpPr/>
            <p:nvPr/>
          </p:nvSpPr>
          <p:spPr>
            <a:xfrm>
              <a:off x="6135125" y="29345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46" name="Google Shape;399;p27"/>
            <p:cNvSpPr/>
            <p:nvPr/>
          </p:nvSpPr>
          <p:spPr>
            <a:xfrm>
              <a:off x="6135125" y="30688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47" name="Google Shape;400;p27"/>
            <p:cNvSpPr/>
            <p:nvPr/>
          </p:nvSpPr>
          <p:spPr>
            <a:xfrm>
              <a:off x="6135125" y="320310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48" name="Google Shape;401;p27"/>
            <p:cNvSpPr/>
            <p:nvPr/>
          </p:nvSpPr>
          <p:spPr>
            <a:xfrm>
              <a:off x="6135125" y="333737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49" name="Google Shape;402;p27"/>
            <p:cNvSpPr/>
            <p:nvPr/>
          </p:nvSpPr>
          <p:spPr>
            <a:xfrm>
              <a:off x="6135125" y="34716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50" name="Google Shape;403;p27"/>
            <p:cNvSpPr/>
            <p:nvPr/>
          </p:nvSpPr>
          <p:spPr>
            <a:xfrm>
              <a:off x="6135125" y="36059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751" name="Google Shape;404;p27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42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7" name="Google Shape;477;p31"/>
          <p:cNvSpPr txBox="1">
            <a:spLocks noGrp="1"/>
          </p:cNvSpPr>
          <p:nvPr>
            <p:ph type="title"/>
          </p:nvPr>
        </p:nvSpPr>
        <p:spPr>
          <a:xfrm>
            <a:off x="2646100" y="357200"/>
            <a:ext cx="5782800" cy="11895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r"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sp>
        <p:nvSpPr>
          <p:cNvPr id="1049008" name="Google Shape;478;p31"/>
          <p:cNvSpPr txBox="1">
            <a:spLocks noGrp="1"/>
          </p:cNvSpPr>
          <p:nvPr>
            <p:ph type="subTitle" idx="1"/>
          </p:nvPr>
        </p:nvSpPr>
        <p:spPr>
          <a:xfrm>
            <a:off x="4572000" y="1706450"/>
            <a:ext cx="3856800" cy="440400"/>
          </a:xfrm>
          <a:prstGeom prst="rect"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9009" name="Google Shape;479;p31"/>
          <p:cNvSpPr txBox="1"/>
          <p:nvPr/>
        </p:nvSpPr>
        <p:spPr>
          <a:xfrm>
            <a:off x="3087400" y="3896300"/>
            <a:ext cx="5341500" cy="403500"/>
          </a:xfrm>
          <a:prstGeom prst="rect"/>
          <a:noFill/>
          <a:ln>
            <a:noFill/>
          </a:ln>
        </p:spPr>
        <p:txBody>
          <a:bodyPr anchor="ctr" anchorCtr="0" bIns="0" lIns="0" rIns="0" spcFirstLastPara="1" tIns="0" wrap="square">
            <a:noAutofit/>
          </a:bodyPr>
          <a:p>
            <a:pPr algn="r"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sz="1200" lang="en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sz="1200" lang="en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1"/>
              </a:rPr>
              <a:t>Slidesgo</a:t>
            </a:r>
            <a:r>
              <a:rPr sz="1200" lang="en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sz="1200" lang="en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/>
              </a:rPr>
              <a:t>Flaticon</a:t>
            </a:r>
            <a:r>
              <a:rPr sz="1200" lang="en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 and infographics &amp; images by </a:t>
            </a:r>
            <a:r>
              <a:rPr sz="1200" lang="en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/>
              </a:rPr>
              <a:t>Freepik</a:t>
            </a:r>
            <a:endParaRPr sz="1200">
              <a:solidFill>
                <a:schemeClr val="lt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49010" name="Google Shape;480;p31"/>
          <p:cNvSpPr txBox="1">
            <a:spLocks noGrp="1"/>
          </p:cNvSpPr>
          <p:nvPr>
            <p:ph type="subTitle" idx="2"/>
          </p:nvPr>
        </p:nvSpPr>
        <p:spPr>
          <a:xfrm>
            <a:off x="5524900" y="2319500"/>
            <a:ext cx="2904000" cy="6804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9011" name="Google Shape;481;p31"/>
          <p:cNvSpPr/>
          <p:nvPr/>
        </p:nvSpPr>
        <p:spPr>
          <a:xfrm rot="5400000" flipH="1">
            <a:off x="711463" y="1379988"/>
            <a:ext cx="844650" cy="837400"/>
          </a:xfrm>
          <a:custGeom>
            <a:avLst/>
            <a:ah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9012" name="Google Shape;482;p31"/>
          <p:cNvSpPr/>
          <p:nvPr/>
        </p:nvSpPr>
        <p:spPr>
          <a:xfrm rot="5400000" flipH="1">
            <a:off x="715100" y="539000"/>
            <a:ext cx="837375" cy="837400"/>
          </a:xfrm>
          <a:custGeom>
            <a:avLst/>
            <a:ah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9013" name="Google Shape;483;p31"/>
          <p:cNvSpPr/>
          <p:nvPr/>
        </p:nvSpPr>
        <p:spPr>
          <a:xfrm rot="5400000" flipH="1">
            <a:off x="713088" y="536988"/>
            <a:ext cx="841400" cy="837400"/>
          </a:xfrm>
          <a:custGeom>
            <a:avLst/>
            <a:ah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43" name="Google Shape;484;p31"/>
          <p:cNvGrpSpPr/>
          <p:nvPr/>
        </p:nvGrpSpPr>
        <p:grpSpPr>
          <a:xfrm rot="5400000" flipH="1">
            <a:off x="1549225" y="1379600"/>
            <a:ext cx="844650" cy="838175"/>
            <a:chOff x="513200" y="2286375"/>
            <a:chExt cx="844650" cy="838175"/>
          </a:xfrm>
        </p:grpSpPr>
        <p:sp>
          <p:nvSpPr>
            <p:cNvPr id="1049014" name="Google Shape;485;p31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ah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015" name="Google Shape;486;p31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ah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016" name="Google Shape;487;p31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ah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017" name="Google Shape;488;p31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ah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018" name="Google Shape;489;p31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ah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019" name="Google Shape;490;p31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ah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020" name="Google Shape;491;p31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ah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021" name="Google Shape;492;p31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ah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9022" name="Google Shape;493;p31"/>
          <p:cNvSpPr/>
          <p:nvPr/>
        </p:nvSpPr>
        <p:spPr>
          <a:xfrm rot="5400000" flipH="1">
            <a:off x="1552863" y="538613"/>
            <a:ext cx="837375" cy="838175"/>
          </a:xfrm>
          <a:custGeom>
            <a:avLst/>
            <a:ah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9023" name="Google Shape;494;p31"/>
          <p:cNvSpPr/>
          <p:nvPr/>
        </p:nvSpPr>
        <p:spPr>
          <a:xfrm flipH="1">
            <a:off x="715100" y="4192613"/>
            <a:ext cx="415100" cy="415875"/>
          </a:xfrm>
          <a:custGeom>
            <a:avLst/>
            <a:ah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50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148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13500032" scaled="0"/>
        </a:gradFill>
      </p:bgPr>
    </p:bg>
    <p:spTree>
      <p:nvGrpSpPr>
        <p:cNvPr id="53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Google Shape;19;p3"/>
          <p:cNvSpPr txBox="1">
            <a:spLocks noGrp="1"/>
          </p:cNvSpPr>
          <p:nvPr>
            <p:ph type="title"/>
          </p:nvPr>
        </p:nvSpPr>
        <p:spPr>
          <a:xfrm>
            <a:off x="715100" y="2087125"/>
            <a:ext cx="3347400" cy="14883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algn="ctr"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algn="ctr"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algn="ctr"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algn="ctr"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algn="ctr"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algn="ctr"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algn="ctr"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algn="ctr"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8621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715100" y="3791800"/>
            <a:ext cx="3347400" cy="668700"/>
          </a:xfrm>
          <a:prstGeom prst="rect"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 Medium"/>
                <a:ea typeface="Spartan Medium"/>
                <a:cs typeface="Spartan Medium"/>
                <a:sym typeface="Spartan Medium"/>
              </a:defRPr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9pPr>
          </a:lstStyle>
          <a:p/>
        </p:txBody>
      </p:sp>
      <p:sp>
        <p:nvSpPr>
          <p:cNvPr id="1048622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535000"/>
            <a:ext cx="6576000" cy="15111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lstStyle>
            <a:lvl1pPr algn="l"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100019" scaled="0"/>
        </a:gradFill>
      </p:bgPr>
    </p:bg>
    <p:spTree>
      <p:nvGrpSpPr>
        <p:cNvPr id="48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Google Shape;23;p4"/>
          <p:cNvSpPr txBox="1">
            <a:spLocks noGrp="1"/>
          </p:cNvSpPr>
          <p:nvPr>
            <p:ph type="body" idx="1"/>
          </p:nvPr>
        </p:nvSpPr>
        <p:spPr>
          <a:xfrm>
            <a:off x="1172150" y="1023300"/>
            <a:ext cx="7828500" cy="34164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>
                <a:solidFill>
                  <a:schemeClr val="accen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chemeClr val="accen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lvl9pPr>
          </a:lstStyle>
          <a:p/>
        </p:txBody>
      </p:sp>
      <p:sp>
        <p:nvSpPr>
          <p:cNvPr id="1048608" name="Google Shape;24;p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grpSp>
        <p:nvGrpSpPr>
          <p:cNvPr id="49" name="Google Shape;25;p4"/>
          <p:cNvGrpSpPr/>
          <p:nvPr/>
        </p:nvGrpSpPr>
        <p:grpSpPr>
          <a:xfrm>
            <a:off x="8428875" y="4375124"/>
            <a:ext cx="2337900" cy="560387"/>
            <a:chOff x="6135125" y="2934550"/>
            <a:chExt cx="2337900" cy="701975"/>
          </a:xfrm>
        </p:grpSpPr>
        <p:sp>
          <p:nvSpPr>
            <p:cNvPr id="1048609" name="Google Shape;26;p4"/>
            <p:cNvSpPr/>
            <p:nvPr/>
          </p:nvSpPr>
          <p:spPr>
            <a:xfrm>
              <a:off x="6135125" y="29345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10" name="Google Shape;27;p4"/>
            <p:cNvSpPr/>
            <p:nvPr/>
          </p:nvSpPr>
          <p:spPr>
            <a:xfrm>
              <a:off x="6135125" y="30688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11" name="Google Shape;28;p4"/>
            <p:cNvSpPr/>
            <p:nvPr/>
          </p:nvSpPr>
          <p:spPr>
            <a:xfrm>
              <a:off x="6135125" y="320310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12" name="Google Shape;29;p4"/>
            <p:cNvSpPr/>
            <p:nvPr/>
          </p:nvSpPr>
          <p:spPr>
            <a:xfrm>
              <a:off x="6135125" y="333737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13" name="Google Shape;30;p4"/>
            <p:cNvSpPr/>
            <p:nvPr/>
          </p:nvSpPr>
          <p:spPr>
            <a:xfrm>
              <a:off x="6135125" y="34716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14" name="Google Shape;31;p4"/>
            <p:cNvSpPr/>
            <p:nvPr/>
          </p:nvSpPr>
          <p:spPr>
            <a:xfrm>
              <a:off x="6135125" y="36059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615" name="Google Shape;32;p4"/>
          <p:cNvSpPr/>
          <p:nvPr/>
        </p:nvSpPr>
        <p:spPr>
          <a:xfrm>
            <a:off x="267620" y="3664500"/>
            <a:ext cx="351299" cy="351955"/>
          </a:xfrm>
          <a:custGeom>
            <a:avLst/>
            <a:ah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49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9" name="Google Shape;54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22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6" name="Google Shape;56;p7"/>
          <p:cNvSpPr txBox="1">
            <a:spLocks noGrp="1"/>
          </p:cNvSpPr>
          <p:nvPr>
            <p:ph type="title"/>
          </p:nvPr>
        </p:nvSpPr>
        <p:spPr>
          <a:xfrm>
            <a:off x="720000" y="1252475"/>
            <a:ext cx="3668700" cy="16848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l"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</a:lvl9pPr>
          </a:lstStyle>
          <a:p/>
        </p:txBody>
      </p:sp>
      <p:sp>
        <p:nvSpPr>
          <p:cNvPr id="1048947" name="Google Shape;57;p7"/>
          <p:cNvSpPr txBox="1">
            <a:spLocks noGrp="1"/>
          </p:cNvSpPr>
          <p:nvPr>
            <p:ph type="body" idx="1"/>
          </p:nvPr>
        </p:nvSpPr>
        <p:spPr>
          <a:xfrm>
            <a:off x="720000" y="2937325"/>
            <a:ext cx="3668700" cy="11109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accen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accen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FFDD"/>
              </a:buClr>
              <a:buSzPts val="1400"/>
              <a:buChar char="■"/>
            </a:lvl9pPr>
          </a:lstStyle>
          <a:p/>
        </p:txBody>
      </p:sp>
      <p:grpSp>
        <p:nvGrpSpPr>
          <p:cNvPr id="123" name="Google Shape;58;p7"/>
          <p:cNvGrpSpPr/>
          <p:nvPr/>
        </p:nvGrpSpPr>
        <p:grpSpPr>
          <a:xfrm>
            <a:off x="-1622800" y="541161"/>
            <a:ext cx="2337900" cy="560387"/>
            <a:chOff x="6135125" y="2934550"/>
            <a:chExt cx="2337900" cy="701975"/>
          </a:xfrm>
        </p:grpSpPr>
        <p:sp>
          <p:nvSpPr>
            <p:cNvPr id="1048948" name="Google Shape;59;p7"/>
            <p:cNvSpPr/>
            <p:nvPr/>
          </p:nvSpPr>
          <p:spPr>
            <a:xfrm>
              <a:off x="6135125" y="29345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49" name="Google Shape;60;p7"/>
            <p:cNvSpPr/>
            <p:nvPr/>
          </p:nvSpPr>
          <p:spPr>
            <a:xfrm>
              <a:off x="6135125" y="30688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50" name="Google Shape;61;p7"/>
            <p:cNvSpPr/>
            <p:nvPr/>
          </p:nvSpPr>
          <p:spPr>
            <a:xfrm>
              <a:off x="6135125" y="320310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51" name="Google Shape;62;p7"/>
            <p:cNvSpPr/>
            <p:nvPr/>
          </p:nvSpPr>
          <p:spPr>
            <a:xfrm>
              <a:off x="6135125" y="333737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52" name="Google Shape;63;p7"/>
            <p:cNvSpPr/>
            <p:nvPr/>
          </p:nvSpPr>
          <p:spPr>
            <a:xfrm>
              <a:off x="6135125" y="34716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53" name="Google Shape;64;p7"/>
            <p:cNvSpPr/>
            <p:nvPr/>
          </p:nvSpPr>
          <p:spPr>
            <a:xfrm>
              <a:off x="6135125" y="36059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69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Google Shape;92;p9"/>
          <p:cNvSpPr txBox="1">
            <a:spLocks noGrp="1"/>
          </p:cNvSpPr>
          <p:nvPr>
            <p:ph type="title"/>
          </p:nvPr>
        </p:nvSpPr>
        <p:spPr>
          <a:xfrm>
            <a:off x="2290025" y="1802525"/>
            <a:ext cx="4563900" cy="5319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3500"/>
              <a:buNone/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48677" name="Google Shape;93;p9"/>
          <p:cNvSpPr txBox="1">
            <a:spLocks noGrp="1"/>
          </p:cNvSpPr>
          <p:nvPr>
            <p:ph type="subTitle" idx="1"/>
          </p:nvPr>
        </p:nvSpPr>
        <p:spPr>
          <a:xfrm>
            <a:off x="2036250" y="2600725"/>
            <a:ext cx="5071500" cy="12759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8678" name="Google Shape;94;p9"/>
          <p:cNvSpPr/>
          <p:nvPr/>
        </p:nvSpPr>
        <p:spPr>
          <a:xfrm>
            <a:off x="8166550" y="1386056"/>
            <a:ext cx="415100" cy="415875"/>
          </a:xfrm>
          <a:custGeom>
            <a:avLst/>
            <a:ah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79" name="Google Shape;95;p9"/>
          <p:cNvSpPr/>
          <p:nvPr/>
        </p:nvSpPr>
        <p:spPr>
          <a:xfrm>
            <a:off x="8162550" y="535006"/>
            <a:ext cx="838175" cy="847850"/>
          </a:xfrm>
          <a:custGeom>
            <a:avLst/>
            <a:ah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0" name="Google Shape;96;p9"/>
          <p:cNvGrpSpPr/>
          <p:nvPr/>
        </p:nvGrpSpPr>
        <p:grpSpPr>
          <a:xfrm>
            <a:off x="8428875" y="4375124"/>
            <a:ext cx="2337900" cy="560387"/>
            <a:chOff x="6135125" y="2934550"/>
            <a:chExt cx="2337900" cy="701975"/>
          </a:xfrm>
        </p:grpSpPr>
        <p:sp>
          <p:nvSpPr>
            <p:cNvPr id="1048680" name="Google Shape;97;p9"/>
            <p:cNvSpPr/>
            <p:nvPr/>
          </p:nvSpPr>
          <p:spPr>
            <a:xfrm>
              <a:off x="6135125" y="29345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81" name="Google Shape;98;p9"/>
            <p:cNvSpPr/>
            <p:nvPr/>
          </p:nvSpPr>
          <p:spPr>
            <a:xfrm>
              <a:off x="6135125" y="30688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82" name="Google Shape;99;p9"/>
            <p:cNvSpPr/>
            <p:nvPr/>
          </p:nvSpPr>
          <p:spPr>
            <a:xfrm>
              <a:off x="6135125" y="320310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83" name="Google Shape;100;p9"/>
            <p:cNvSpPr/>
            <p:nvPr/>
          </p:nvSpPr>
          <p:spPr>
            <a:xfrm>
              <a:off x="6135125" y="333737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84" name="Google Shape;101;p9"/>
            <p:cNvSpPr/>
            <p:nvPr/>
          </p:nvSpPr>
          <p:spPr>
            <a:xfrm>
              <a:off x="6135125" y="34716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85" name="Google Shape;102;p9"/>
            <p:cNvSpPr/>
            <p:nvPr/>
          </p:nvSpPr>
          <p:spPr>
            <a:xfrm>
              <a:off x="6135125" y="36059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686" name="Google Shape;103;p9"/>
          <p:cNvSpPr/>
          <p:nvPr/>
        </p:nvSpPr>
        <p:spPr>
          <a:xfrm>
            <a:off x="267620" y="3664500"/>
            <a:ext cx="351299" cy="351955"/>
          </a:xfrm>
          <a:custGeom>
            <a:avLst/>
            <a:ah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</p:bgPr>
    </p:bg>
    <p:spTree>
      <p:nvGrpSpPr>
        <p:cNvPr id="14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28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69" name="Google Shape;171;p14"/>
          <p:cNvSpPr txBox="1">
            <a:spLocks noGrp="1"/>
          </p:cNvSpPr>
          <p:nvPr>
            <p:ph type="title"/>
          </p:nvPr>
        </p:nvSpPr>
        <p:spPr>
          <a:xfrm>
            <a:off x="1388175" y="885525"/>
            <a:ext cx="6367800" cy="25293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/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048970" name="Google Shape;172;p14"/>
          <p:cNvSpPr txBox="1">
            <a:spLocks noGrp="1"/>
          </p:cNvSpPr>
          <p:nvPr>
            <p:ph type="subTitle" idx="1"/>
          </p:nvPr>
        </p:nvSpPr>
        <p:spPr>
          <a:xfrm>
            <a:off x="1795350" y="3414825"/>
            <a:ext cx="5553300" cy="615600"/>
          </a:xfrm>
          <a:prstGeom prst="rect"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48971" name="Google Shape;173;p14"/>
          <p:cNvSpPr/>
          <p:nvPr/>
        </p:nvSpPr>
        <p:spPr>
          <a:xfrm rot="10800000">
            <a:off x="8034192" y="216375"/>
            <a:ext cx="834175" cy="834975"/>
          </a:xfrm>
          <a:custGeom>
            <a:avLst/>
            <a:ah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9" name="Google Shape;174;p14"/>
          <p:cNvGrpSpPr/>
          <p:nvPr/>
        </p:nvGrpSpPr>
        <p:grpSpPr>
          <a:xfrm rot="10800000">
            <a:off x="7755892" y="1088325"/>
            <a:ext cx="201100" cy="204325"/>
            <a:chOff x="3375338" y="419625"/>
            <a:chExt cx="201100" cy="204325"/>
          </a:xfrm>
        </p:grpSpPr>
        <p:sp>
          <p:nvSpPr>
            <p:cNvPr id="1048972" name="Google Shape;175;p14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73" name="Google Shape;176;p14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74" name="Google Shape;177;p14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75" name="Google Shape;178;p14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0" name="Google Shape;179;p14"/>
          <p:cNvGrpSpPr/>
          <p:nvPr/>
        </p:nvGrpSpPr>
        <p:grpSpPr>
          <a:xfrm>
            <a:off x="-1622800" y="4375124"/>
            <a:ext cx="2337900" cy="560387"/>
            <a:chOff x="6135125" y="2934550"/>
            <a:chExt cx="2337900" cy="701975"/>
          </a:xfrm>
        </p:grpSpPr>
        <p:sp>
          <p:nvSpPr>
            <p:cNvPr id="1048976" name="Google Shape;180;p14"/>
            <p:cNvSpPr/>
            <p:nvPr/>
          </p:nvSpPr>
          <p:spPr>
            <a:xfrm>
              <a:off x="6135125" y="29345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77" name="Google Shape;181;p14"/>
            <p:cNvSpPr/>
            <p:nvPr/>
          </p:nvSpPr>
          <p:spPr>
            <a:xfrm>
              <a:off x="6135125" y="30688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78" name="Google Shape;182;p14"/>
            <p:cNvSpPr/>
            <p:nvPr/>
          </p:nvSpPr>
          <p:spPr>
            <a:xfrm>
              <a:off x="6135125" y="320310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79" name="Google Shape;183;p14"/>
            <p:cNvSpPr/>
            <p:nvPr/>
          </p:nvSpPr>
          <p:spPr>
            <a:xfrm>
              <a:off x="6135125" y="333737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80" name="Google Shape;184;p14"/>
            <p:cNvSpPr/>
            <p:nvPr/>
          </p:nvSpPr>
          <p:spPr>
            <a:xfrm>
              <a:off x="6135125" y="3471650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81" name="Google Shape;185;p14"/>
            <p:cNvSpPr/>
            <p:nvPr/>
          </p:nvSpPr>
          <p:spPr>
            <a:xfrm>
              <a:off x="6135125" y="3605925"/>
              <a:ext cx="2337900" cy="30600"/>
            </a:xfrm>
            <a:prstGeom prst="rect"/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982" name="Google Shape;186;p14"/>
          <p:cNvSpPr/>
          <p:nvPr/>
        </p:nvSpPr>
        <p:spPr>
          <a:xfrm>
            <a:off x="310" y="742437"/>
            <a:ext cx="740240" cy="740947"/>
          </a:xfrm>
          <a:custGeom>
            <a:avLst/>
            <a:ah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83" name="Google Shape;187;p14"/>
          <p:cNvSpPr/>
          <p:nvPr/>
        </p:nvSpPr>
        <p:spPr>
          <a:xfrm>
            <a:off x="160303" y="876128"/>
            <a:ext cx="130147" cy="130147"/>
          </a:xfrm>
          <a:custGeom>
            <a:avLst/>
            <a:ah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84" name="Google Shape;188;p14"/>
          <p:cNvSpPr/>
          <p:nvPr/>
        </p:nvSpPr>
        <p:spPr>
          <a:xfrm>
            <a:off x="160303" y="1219581"/>
            <a:ext cx="130147" cy="130147"/>
          </a:xfrm>
          <a:custGeom>
            <a:avLst/>
            <a:ah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85" name="Google Shape;189;p14"/>
          <p:cNvSpPr/>
          <p:nvPr/>
        </p:nvSpPr>
        <p:spPr>
          <a:xfrm>
            <a:off x="495251" y="876128"/>
            <a:ext cx="132998" cy="130147"/>
          </a:xfrm>
          <a:custGeom>
            <a:avLst/>
            <a:ah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86" name="Google Shape;190;p14"/>
          <p:cNvSpPr/>
          <p:nvPr/>
        </p:nvSpPr>
        <p:spPr>
          <a:xfrm>
            <a:off x="495251" y="1219581"/>
            <a:ext cx="132998" cy="130147"/>
          </a:xfrm>
          <a:custGeom>
            <a:avLst/>
            <a:ah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87" name="Google Shape;191;p14"/>
          <p:cNvSpPr/>
          <p:nvPr/>
        </p:nvSpPr>
        <p:spPr>
          <a:xfrm rot="5400000">
            <a:off x="-1430" y="1437"/>
            <a:ext cx="743798" cy="740947"/>
          </a:xfrm>
          <a:custGeom>
            <a:avLst/>
            <a:ah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88" name="Google Shape;192;p14"/>
          <p:cNvSpPr/>
          <p:nvPr/>
        </p:nvSpPr>
        <p:spPr>
          <a:xfrm rot="-5400000">
            <a:off x="-1430" y="1499"/>
            <a:ext cx="743798" cy="740947"/>
          </a:xfrm>
          <a:custGeom>
            <a:avLst/>
            <a:ah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37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93" name="Google Shape;194;p15"/>
          <p:cNvSpPr txBox="1">
            <a:spLocks noGrp="1"/>
          </p:cNvSpPr>
          <p:nvPr>
            <p:ph type="title"/>
          </p:nvPr>
        </p:nvSpPr>
        <p:spPr>
          <a:xfrm>
            <a:off x="2290025" y="3392700"/>
            <a:ext cx="4563900" cy="5319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algn="ctr"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algn="ctr"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algn="ctr"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algn="ctr"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algn="ctr"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algn="ctr"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algn="ctr"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algn="ctr"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48994" name="Google Shape;195;p15"/>
          <p:cNvSpPr txBox="1">
            <a:spLocks noGrp="1"/>
          </p:cNvSpPr>
          <p:nvPr>
            <p:ph type="subTitle" idx="1"/>
          </p:nvPr>
        </p:nvSpPr>
        <p:spPr>
          <a:xfrm>
            <a:off x="1857575" y="1188100"/>
            <a:ext cx="5424900" cy="17403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algn="ctr"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algn="ctr"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algn="ctr"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algn="ctr"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algn="ctr"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algn="ctr"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algn="ctr"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algn="ctr"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48995" name="Google Shape;196;p15"/>
          <p:cNvSpPr/>
          <p:nvPr/>
        </p:nvSpPr>
        <p:spPr>
          <a:xfrm>
            <a:off x="512725" y="1235256"/>
            <a:ext cx="415100" cy="415875"/>
          </a:xfrm>
          <a:custGeom>
            <a:avLst/>
            <a:ah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96" name="Google Shape;197;p15"/>
          <p:cNvSpPr/>
          <p:nvPr/>
        </p:nvSpPr>
        <p:spPr>
          <a:xfrm>
            <a:off x="508725" y="384206"/>
            <a:ext cx="838175" cy="847850"/>
          </a:xfrm>
          <a:custGeom>
            <a:avLst/>
            <a:ah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38" name="Google Shape;198;p15"/>
          <p:cNvGrpSpPr/>
          <p:nvPr/>
        </p:nvGrpSpPr>
        <p:grpSpPr>
          <a:xfrm>
            <a:off x="8042700" y="3739224"/>
            <a:ext cx="2337900" cy="560387"/>
            <a:chOff x="6135125" y="2934550"/>
            <a:chExt cx="2337900" cy="701975"/>
          </a:xfrm>
        </p:grpSpPr>
        <p:sp>
          <p:nvSpPr>
            <p:cNvPr id="1048997" name="Google Shape;199;p15"/>
            <p:cNvSpPr/>
            <p:nvPr/>
          </p:nvSpPr>
          <p:spPr>
            <a:xfrm>
              <a:off x="6135125" y="2934550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98" name="Google Shape;200;p15"/>
            <p:cNvSpPr/>
            <p:nvPr/>
          </p:nvSpPr>
          <p:spPr>
            <a:xfrm>
              <a:off x="6135125" y="3068825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99" name="Google Shape;201;p15"/>
            <p:cNvSpPr/>
            <p:nvPr/>
          </p:nvSpPr>
          <p:spPr>
            <a:xfrm>
              <a:off x="6135125" y="3203100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000" name="Google Shape;202;p15"/>
            <p:cNvSpPr/>
            <p:nvPr/>
          </p:nvSpPr>
          <p:spPr>
            <a:xfrm>
              <a:off x="6135125" y="3337375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001" name="Google Shape;203;p15"/>
            <p:cNvSpPr/>
            <p:nvPr/>
          </p:nvSpPr>
          <p:spPr>
            <a:xfrm>
              <a:off x="6135125" y="3471650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002" name="Google Shape;204;p15"/>
            <p:cNvSpPr/>
            <p:nvPr/>
          </p:nvSpPr>
          <p:spPr>
            <a:xfrm>
              <a:off x="6135125" y="3605925"/>
              <a:ext cx="2337900" cy="30600"/>
            </a:xfrm>
            <a:prstGeom prst="rect"/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</p:bgPr>
    </p:bg>
    <p:spTree>
      <p:nvGrpSpPr>
        <p:cNvPr id="12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35000"/>
            <a:ext cx="8520600" cy="5727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lvl1pPr algn="ctr"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b="1" sz="3500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4857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dt="0" ftr="0" hdr="0" sldNum="1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2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Google Shape;505;p36"/>
          <p:cNvSpPr txBox="1">
            <a:spLocks noGrp="1"/>
          </p:cNvSpPr>
          <p:nvPr>
            <p:ph type="title"/>
          </p:nvPr>
        </p:nvSpPr>
        <p:spPr>
          <a:xfrm>
            <a:off x="4778500" y="229452"/>
            <a:ext cx="3650400" cy="2178675"/>
          </a:xfrm>
          <a:prstGeom prst="rect"/>
        </p:spPr>
        <p:txBody>
          <a:bodyPr anchor="b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sz="5500" lang="en" smtClean="0"/>
              <a:t>CLOUD SECURITY</a:t>
            </a:r>
            <a:endParaRPr b="0" dirty="0" sz="3000"/>
          </a:p>
        </p:txBody>
      </p:sp>
      <p:pic>
        <p:nvPicPr>
          <p:cNvPr id="2097152" name="Google Shape;506;p36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 l="26501" r="22028"/>
          <a:stretch>
            <a:fillRect/>
          </a:stretch>
        </p:blipFill>
        <p:spPr>
          <a:xfrm>
            <a:off x="0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1048587" name="Google Shape;507;p36"/>
          <p:cNvSpPr/>
          <p:nvPr/>
        </p:nvSpPr>
        <p:spPr>
          <a:xfrm flipH="1">
            <a:off x="841394" y="4306100"/>
            <a:ext cx="844650" cy="837400"/>
          </a:xfrm>
          <a:custGeom>
            <a:avLst/>
            <a:ah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588" name="Google Shape;508;p36"/>
          <p:cNvSpPr/>
          <p:nvPr/>
        </p:nvSpPr>
        <p:spPr>
          <a:xfrm flipH="1">
            <a:off x="4026" y="4306100"/>
            <a:ext cx="834193" cy="837400"/>
          </a:xfrm>
          <a:custGeom>
            <a:avLst/>
            <a:ah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589" name="Google Shape;509;p36"/>
          <p:cNvSpPr/>
          <p:nvPr/>
        </p:nvSpPr>
        <p:spPr>
          <a:xfrm flipH="1">
            <a:off x="-12" y="4306100"/>
            <a:ext cx="844681" cy="837400"/>
          </a:xfrm>
          <a:custGeom>
            <a:avLst/>
            <a:ah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3" name="Google Shape;510;p36"/>
          <p:cNvGrpSpPr/>
          <p:nvPr/>
        </p:nvGrpSpPr>
        <p:grpSpPr>
          <a:xfrm flipH="1">
            <a:off x="841394" y="3467950"/>
            <a:ext cx="844650" cy="838175"/>
            <a:chOff x="513200" y="2286375"/>
            <a:chExt cx="844650" cy="838175"/>
          </a:xfrm>
        </p:grpSpPr>
        <p:sp>
          <p:nvSpPr>
            <p:cNvPr id="1048590" name="Google Shape;511;p36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ah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591" name="Google Shape;512;p36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ah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592" name="Google Shape;513;p36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ah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593" name="Google Shape;514;p36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ah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594" name="Google Shape;515;p36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ah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595" name="Google Shape;516;p36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ah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596" name="Google Shape;517;p36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ah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597" name="Google Shape;518;p36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ah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598" name="Google Shape;519;p36"/>
          <p:cNvSpPr/>
          <p:nvPr/>
        </p:nvSpPr>
        <p:spPr>
          <a:xfrm flipH="1">
            <a:off x="4059" y="3467950"/>
            <a:ext cx="844660" cy="838175"/>
          </a:xfrm>
          <a:custGeom>
            <a:avLst/>
            <a:ah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599" name="Google Shape;520;p36"/>
          <p:cNvSpPr txBox="1">
            <a:spLocks noGrp="1"/>
          </p:cNvSpPr>
          <p:nvPr>
            <p:ph type="subTitle" idx="1"/>
          </p:nvPr>
        </p:nvSpPr>
        <p:spPr>
          <a:xfrm>
            <a:off x="4433516" y="2407590"/>
            <a:ext cx="4340367" cy="1378909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mtClean="0"/>
              <a:t>Presented by:</a:t>
            </a: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mtClean="0"/>
              <a:t>Miryam Shawulu Nggada (M00680182)</a:t>
            </a:r>
          </a:p>
          <a:p>
            <a:pPr algn="ctr" indent="0" lvl="0" marL="0"/>
            <a:r>
              <a:rPr dirty="0" lang="en-US"/>
              <a:t>John </a:t>
            </a:r>
            <a:r>
              <a:rPr dirty="0" lang="en-US" err="1"/>
              <a:t>Odi</a:t>
            </a:r>
            <a:r>
              <a:rPr dirty="0" lang="en-US"/>
              <a:t> </a:t>
            </a:r>
            <a:r>
              <a:rPr dirty="0" lang="en-US" smtClean="0"/>
              <a:t>Etta (</a:t>
            </a:r>
            <a:r>
              <a:rPr dirty="0" lang="en-US"/>
              <a:t>M00783479</a:t>
            </a:r>
            <a:r>
              <a:rPr dirty="0" lang="en-US" smtClean="0"/>
              <a:t>)</a:t>
            </a:r>
          </a:p>
          <a:p>
            <a:pPr algn="ctr"/>
            <a:r>
              <a:rPr dirty="0" lang="en-US"/>
              <a:t>Steve </a:t>
            </a:r>
            <a:r>
              <a:rPr dirty="0" lang="en-US" err="1" smtClean="0"/>
              <a:t>Oseghale</a:t>
            </a:r>
            <a:r>
              <a:rPr dirty="0" lang="en-US" smtClean="0"/>
              <a:t>-Philip</a:t>
            </a:r>
            <a:r>
              <a:rPr dirty="0" lang="en-GB"/>
              <a:t> </a:t>
            </a:r>
            <a:r>
              <a:rPr dirty="0" lang="en-US" smtClean="0"/>
              <a:t>(M00826567)</a:t>
            </a:r>
            <a:endParaRPr dirty="0"/>
          </a:p>
        </p:txBody>
      </p:sp>
      <p:sp>
        <p:nvSpPr>
          <p:cNvPr id="1048600" name="Google Shape;521;p36"/>
          <p:cNvSpPr/>
          <p:nvPr/>
        </p:nvSpPr>
        <p:spPr>
          <a:xfrm>
            <a:off x="437488" y="561638"/>
            <a:ext cx="834175" cy="834975"/>
          </a:xfrm>
          <a:custGeom>
            <a:avLst/>
            <a:ah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4" name="Google Shape;522;p36"/>
          <p:cNvGrpSpPr/>
          <p:nvPr/>
        </p:nvGrpSpPr>
        <p:grpSpPr>
          <a:xfrm>
            <a:off x="1348863" y="320338"/>
            <a:ext cx="201100" cy="204325"/>
            <a:chOff x="3375338" y="419625"/>
            <a:chExt cx="201100" cy="204325"/>
          </a:xfrm>
        </p:grpSpPr>
        <p:sp>
          <p:nvSpPr>
            <p:cNvPr id="1048601" name="Google Shape;523;p3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02" name="Google Shape;524;p3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03" name="Google Shape;525;p3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04" name="Google Shape;526;p3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4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682;p48"/>
          <p:cNvGrpSpPr/>
          <p:nvPr/>
        </p:nvGrpSpPr>
        <p:grpSpPr>
          <a:xfrm>
            <a:off x="4272805" y="1761892"/>
            <a:ext cx="4151195" cy="2178501"/>
            <a:chOff x="233350" y="949250"/>
            <a:chExt cx="7137300" cy="3802300"/>
          </a:xfrm>
        </p:grpSpPr>
        <p:sp>
          <p:nvSpPr>
            <p:cNvPr id="1048779" name="Google Shape;683;p48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ah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80" name="Google Shape;684;p48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ah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81" name="Google Shape;685;p48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ah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82" name="Google Shape;686;p48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ah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83" name="Google Shape;687;p48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ah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84" name="Google Shape;688;p48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ah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85" name="Google Shape;689;p48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ah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86" name="Google Shape;690;p48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ah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87" name="Google Shape;691;p48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ah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88" name="Google Shape;692;p48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ah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89" name="Google Shape;693;p48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ah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90" name="Google Shape;694;p48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ah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91" name="Google Shape;695;p48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ah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92" name="Google Shape;696;p48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ah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93" name="Google Shape;697;p48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ah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94" name="Google Shape;698;p48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ah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95" name="Google Shape;699;p48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ah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96" name="Google Shape;700;p48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ah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97" name="Google Shape;701;p48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ah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98" name="Google Shape;702;p48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ah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99" name="Google Shape;703;p48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ah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00" name="Google Shape;704;p48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ah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01" name="Google Shape;705;p48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ah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02" name="Google Shape;706;p48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ah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03" name="Google Shape;707;p48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ah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04" name="Google Shape;708;p48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ah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05" name="Google Shape;709;p48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ah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06" name="Google Shape;710;p48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ah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07" name="Google Shape;711;p48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ah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08" name="Google Shape;712;p48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ah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09" name="Google Shape;713;p48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ah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10" name="Google Shape;714;p48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ah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11" name="Google Shape;715;p48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ah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12" name="Google Shape;716;p48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ah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13" name="Google Shape;717;p48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ah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14" name="Google Shape;718;p48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ah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15" name="Google Shape;719;p48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ah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16" name="Google Shape;720;p48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ah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17" name="Google Shape;721;p48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ah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18" name="Google Shape;722;p48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ah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19" name="Google Shape;723;p48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ah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20" name="Google Shape;724;p48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ah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21" name="Google Shape;725;p48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ah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22" name="Google Shape;726;p48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ah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23" name="Google Shape;727;p48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ah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24" name="Google Shape;728;p48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ah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25" name="Google Shape;729;p48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ah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26" name="Google Shape;730;p48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ah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27" name="Google Shape;731;p48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ah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28" name="Google Shape;732;p48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ah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29" name="Google Shape;733;p48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ah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830" name="Google Shape;735;p48"/>
          <p:cNvSpPr txBox="1">
            <a:spLocks noGrp="1"/>
          </p:cNvSpPr>
          <p:nvPr>
            <p:ph type="subTitle" idx="4294967295"/>
          </p:nvPr>
        </p:nvSpPr>
        <p:spPr>
          <a:xfrm>
            <a:off x="274827" y="1133229"/>
            <a:ext cx="3985429" cy="3899688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indent="-285750" marL="285750"/>
            <a:r>
              <a:rPr dirty="0" sz="1200" lang="en-GB" smtClean="0"/>
              <a:t>Privacy &amp; security </a:t>
            </a:r>
          </a:p>
          <a:p>
            <a:pPr indent="-285750" lvl="1" marL="742950"/>
            <a:r>
              <a:rPr dirty="0" sz="1000" lang="en-GB"/>
              <a:t>known security challenges that represent significant hazards </a:t>
            </a:r>
            <a:r>
              <a:rPr dirty="0" sz="1000" lang="en-GB" smtClean="0"/>
              <a:t>e.g. phishing, DOS (denial-of-service)</a:t>
            </a:r>
          </a:p>
          <a:p>
            <a:pPr indent="-285750" lvl="1" marL="742950"/>
            <a:endParaRPr dirty="0" sz="1000" lang="en-GB" smtClean="0"/>
          </a:p>
          <a:p>
            <a:pPr indent="-285750" lvl="1" marL="742950"/>
            <a:r>
              <a:rPr dirty="0" sz="1000" lang="en-GB" smtClean="0"/>
              <a:t>Hackers can </a:t>
            </a:r>
            <a:r>
              <a:rPr dirty="0" sz="1000" lang="en-GB"/>
              <a:t>utilize cloud to construct a botnet </a:t>
            </a:r>
            <a:endParaRPr dirty="0" sz="1000" lang="en-GB" smtClean="0"/>
          </a:p>
          <a:p>
            <a:pPr indent="-285750" marL="285750"/>
            <a:r>
              <a:rPr dirty="0" sz="1200" lang="en-GB" smtClean="0"/>
              <a:t>Service agreement</a:t>
            </a:r>
          </a:p>
          <a:p>
            <a:pPr indent="-285750" lvl="1" marL="742950"/>
            <a:r>
              <a:rPr dirty="0" sz="1000" lang="en-GB" smtClean="0"/>
              <a:t>there </a:t>
            </a:r>
            <a:r>
              <a:rPr dirty="0" sz="1000" lang="en-GB"/>
              <a:t>is no standard SLA for directing a provider's </a:t>
            </a:r>
            <a:r>
              <a:rPr dirty="0" sz="1000" lang="en-GB" smtClean="0"/>
              <a:t>services</a:t>
            </a:r>
          </a:p>
          <a:p>
            <a:pPr indent="-285750" lvl="1" marL="742950"/>
            <a:endParaRPr dirty="0" sz="1000" lang="en-GB" smtClean="0"/>
          </a:p>
          <a:p>
            <a:pPr indent="-285750" lvl="1" marL="742950"/>
            <a:r>
              <a:rPr dirty="0" sz="1000" lang="en-GB"/>
              <a:t>each cloud vendor has its own stated </a:t>
            </a:r>
            <a:r>
              <a:rPr dirty="0" sz="1000" lang="en-GB" smtClean="0"/>
              <a:t>SLA</a:t>
            </a:r>
          </a:p>
          <a:p>
            <a:pPr indent="-285750" lvl="1" marL="742950"/>
            <a:endParaRPr dirty="0" sz="1000" lang="en-GB" smtClean="0"/>
          </a:p>
          <a:p>
            <a:pPr indent="-285750" lvl="1" marL="742950"/>
            <a:r>
              <a:rPr dirty="0" sz="1000" lang="en-GB" smtClean="0"/>
              <a:t> </a:t>
            </a:r>
            <a:r>
              <a:rPr dirty="0" sz="1000" lang="en-GB"/>
              <a:t>lack of a good SLA is a stumbling block to data movement between suppliers</a:t>
            </a:r>
            <a:endParaRPr dirty="0" sz="1000" lang="en-GB" smtClean="0"/>
          </a:p>
          <a:p>
            <a:pPr indent="-285750" marL="285750"/>
            <a:r>
              <a:rPr dirty="0" sz="1200" lang="en-GB" smtClean="0"/>
              <a:t>Service availability</a:t>
            </a:r>
          </a:p>
          <a:p>
            <a:pPr indent="-285750" lvl="1" marL="742950"/>
            <a:r>
              <a:rPr dirty="0" sz="1000" lang="en-GB"/>
              <a:t>c</a:t>
            </a:r>
            <a:r>
              <a:rPr dirty="0" sz="1000" lang="en-GB" smtClean="0"/>
              <a:t>ustomer </a:t>
            </a:r>
            <a:r>
              <a:rPr dirty="0" sz="1000" lang="en-GB"/>
              <a:t>discontent might be sparked by even a minor piece of missing </a:t>
            </a:r>
            <a:r>
              <a:rPr dirty="0" sz="1000" lang="en-GB" smtClean="0"/>
              <a:t>data</a:t>
            </a:r>
          </a:p>
          <a:p>
            <a:pPr indent="-285750" lvl="1" marL="742950"/>
            <a:endParaRPr dirty="0" sz="1000" lang="en-GB" smtClean="0"/>
          </a:p>
          <a:p>
            <a:pPr indent="-285750" lvl="1" marL="742950"/>
            <a:r>
              <a:rPr dirty="0" sz="1000" lang="en-GB"/>
              <a:t>service like VOIP requires ongoing availability</a:t>
            </a:r>
            <a:endParaRPr dirty="0" sz="1000" lang="en-GB" smtClean="0"/>
          </a:p>
          <a:p>
            <a:pPr indent="-285750" marL="285750"/>
            <a:endParaRPr dirty="0" sz="1200"/>
          </a:p>
        </p:txBody>
      </p:sp>
      <p:sp>
        <p:nvSpPr>
          <p:cNvPr id="1048831" name="Google Shape;742;p4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GB" smtClean="0"/>
              <a:t>LIMITATIONS &amp; RISKS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8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682;p48"/>
          <p:cNvGrpSpPr/>
          <p:nvPr/>
        </p:nvGrpSpPr>
        <p:grpSpPr>
          <a:xfrm>
            <a:off x="4272805" y="1761892"/>
            <a:ext cx="4151195" cy="2178501"/>
            <a:chOff x="233350" y="949250"/>
            <a:chExt cx="7137300" cy="3802300"/>
          </a:xfrm>
        </p:grpSpPr>
        <p:sp>
          <p:nvSpPr>
            <p:cNvPr id="1048834" name="Google Shape;683;p48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ah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35" name="Google Shape;684;p48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ah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36" name="Google Shape;685;p48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ah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37" name="Google Shape;686;p48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ah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38" name="Google Shape;687;p48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ah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39" name="Google Shape;688;p48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ah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40" name="Google Shape;689;p48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ah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41" name="Google Shape;690;p48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ah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42" name="Google Shape;691;p48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ah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43" name="Google Shape;692;p48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ah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44" name="Google Shape;693;p48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ah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45" name="Google Shape;694;p48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ah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46" name="Google Shape;695;p48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ah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47" name="Google Shape;696;p48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ah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48" name="Google Shape;697;p48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ah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49" name="Google Shape;698;p48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ah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50" name="Google Shape;699;p48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ah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51" name="Google Shape;700;p48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ah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52" name="Google Shape;701;p48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ah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53" name="Google Shape;702;p48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ah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54" name="Google Shape;703;p48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ah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55" name="Google Shape;704;p48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ah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56" name="Google Shape;705;p48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ah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57" name="Google Shape;706;p48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ah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58" name="Google Shape;707;p48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ah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59" name="Google Shape;708;p48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ah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60" name="Google Shape;709;p48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ah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61" name="Google Shape;710;p48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ah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62" name="Google Shape;711;p48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ah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63" name="Google Shape;712;p48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ah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64" name="Google Shape;713;p48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ah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65" name="Google Shape;714;p48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ah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66" name="Google Shape;715;p48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ah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67" name="Google Shape;716;p48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ah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68" name="Google Shape;717;p48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ah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69" name="Google Shape;718;p48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ah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70" name="Google Shape;719;p48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ah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71" name="Google Shape;720;p48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ah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72" name="Google Shape;721;p48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ah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73" name="Google Shape;722;p48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ah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74" name="Google Shape;723;p48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ah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75" name="Google Shape;724;p48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ah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76" name="Google Shape;725;p48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ah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77" name="Google Shape;726;p48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ah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78" name="Google Shape;727;p48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ah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79" name="Google Shape;728;p48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ah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80" name="Google Shape;729;p48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ah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81" name="Google Shape;730;p48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ah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82" name="Google Shape;731;p48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ah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83" name="Google Shape;732;p48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ah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884" name="Google Shape;733;p48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ah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885" name="Google Shape;735;p48"/>
          <p:cNvSpPr txBox="1">
            <a:spLocks noGrp="1"/>
          </p:cNvSpPr>
          <p:nvPr>
            <p:ph type="subTitle" idx="4294967295"/>
          </p:nvPr>
        </p:nvSpPr>
        <p:spPr>
          <a:xfrm>
            <a:off x="274827" y="1133229"/>
            <a:ext cx="3985429" cy="3899688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indent="-285750" marL="285750"/>
            <a:r>
              <a:rPr dirty="0" sz="1200" lang="en-GB" smtClean="0"/>
              <a:t>Vulnerabilities </a:t>
            </a:r>
            <a:r>
              <a:rPr dirty="0" sz="1200" lang="en-GB"/>
              <a:t>outlined by Gartner </a:t>
            </a:r>
            <a:endParaRPr dirty="0" sz="1200" lang="en-GB" smtClean="0"/>
          </a:p>
          <a:p>
            <a:pPr indent="-285750" lvl="1" marL="742950"/>
            <a:r>
              <a:rPr dirty="0" sz="1000" lang="en-GB"/>
              <a:t>Regulatory compliance: </a:t>
            </a:r>
            <a:r>
              <a:rPr dirty="0" sz="1000" lang="en-GB" smtClean="0"/>
              <a:t> </a:t>
            </a:r>
            <a:r>
              <a:rPr dirty="0" sz="1000" lang="en-GB"/>
              <a:t>ensures that cloud service providers are in line with security standards set by </a:t>
            </a:r>
            <a:r>
              <a:rPr dirty="0" sz="1000" lang="en-GB" smtClean="0"/>
              <a:t>law</a:t>
            </a:r>
          </a:p>
          <a:p>
            <a:pPr indent="-285750" lvl="1" marL="742950"/>
            <a:endParaRPr dirty="0" sz="1000" lang="en-GB" smtClean="0"/>
          </a:p>
          <a:p>
            <a:pPr indent="-285750" lvl="1" marL="742950"/>
            <a:r>
              <a:rPr dirty="0" sz="1000" lang="en-GB" smtClean="0"/>
              <a:t>Data </a:t>
            </a:r>
            <a:r>
              <a:rPr dirty="0" sz="1000" lang="en-GB"/>
              <a:t>location: </a:t>
            </a:r>
            <a:r>
              <a:rPr dirty="0" sz="1000" lang="en-GB" smtClean="0"/>
              <a:t>addresses </a:t>
            </a:r>
            <a:r>
              <a:rPr dirty="0" sz="1000" lang="en-GB"/>
              <a:t>if the business management can decide where the data is </a:t>
            </a:r>
            <a:r>
              <a:rPr dirty="0" sz="1000" lang="en-GB" smtClean="0"/>
              <a:t>stored</a:t>
            </a:r>
            <a:endParaRPr dirty="0" sz="1000" lang="en-GB"/>
          </a:p>
          <a:p>
            <a:pPr indent="-285750" lvl="1" marL="742950"/>
            <a:endParaRPr dirty="0" sz="1000" lang="en-GB"/>
          </a:p>
          <a:p>
            <a:pPr indent="-285750" lvl="1" marL="742950"/>
            <a:r>
              <a:rPr dirty="0" sz="1000" lang="en-GB" smtClean="0"/>
              <a:t> </a:t>
            </a:r>
            <a:r>
              <a:rPr dirty="0" sz="1000" lang="en-GB"/>
              <a:t>Data segregation: </a:t>
            </a:r>
            <a:r>
              <a:rPr dirty="0" sz="1000" lang="en-GB" smtClean="0"/>
              <a:t>addresses </a:t>
            </a:r>
            <a:r>
              <a:rPr dirty="0" sz="1000" lang="en-GB"/>
              <a:t>whether encryption methods are implemented at every level of </a:t>
            </a:r>
            <a:r>
              <a:rPr dirty="0" sz="1000" lang="en-GB" smtClean="0"/>
              <a:t>information</a:t>
            </a:r>
            <a:endParaRPr dirty="0" sz="1000" lang="en-GB"/>
          </a:p>
          <a:p>
            <a:pPr indent="-285750" lvl="1" marL="742950"/>
            <a:endParaRPr dirty="0" sz="1000" lang="en-GB"/>
          </a:p>
          <a:p>
            <a:pPr indent="-285750" lvl="1" marL="742950"/>
            <a:r>
              <a:rPr dirty="0" sz="1000" lang="en-GB" smtClean="0"/>
              <a:t>Recovery</a:t>
            </a:r>
            <a:r>
              <a:rPr dirty="0" sz="1000" lang="en-GB"/>
              <a:t>: </a:t>
            </a:r>
            <a:r>
              <a:rPr dirty="0" sz="1000" lang="en-GB" smtClean="0"/>
              <a:t>deals </a:t>
            </a:r>
            <a:r>
              <a:rPr dirty="0" sz="1000" lang="en-GB"/>
              <a:t>with the event of data loss due to disaster of other </a:t>
            </a:r>
            <a:r>
              <a:rPr dirty="0" sz="1000" lang="en-GB" smtClean="0"/>
              <a:t>occurrences</a:t>
            </a:r>
          </a:p>
          <a:p>
            <a:pPr indent="-285750" lvl="1" marL="742950"/>
            <a:endParaRPr dirty="0" sz="1000" lang="en-GB"/>
          </a:p>
          <a:p>
            <a:pPr indent="-285750" lvl="1" marL="742950"/>
            <a:r>
              <a:rPr dirty="0" sz="1000" lang="en-GB" smtClean="0"/>
              <a:t>Data </a:t>
            </a:r>
            <a:r>
              <a:rPr dirty="0" sz="1000" lang="en-GB"/>
              <a:t>availability and Interoperability:  Can the cloud vendor move all of an organization’s information to another domain? Or can the customer move from one vendor to another while retaining the data’s integrity?</a:t>
            </a:r>
          </a:p>
          <a:p>
            <a:pPr indent="-285750" lvl="1" marL="742950"/>
            <a:endParaRPr dirty="0" sz="1000"/>
          </a:p>
        </p:txBody>
      </p:sp>
      <p:sp>
        <p:nvSpPr>
          <p:cNvPr id="1048886" name="Google Shape;742;p4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GB" smtClean="0"/>
              <a:t>LIMITATIONS &amp; RISKS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9" name="Google Shape;595;p42"/>
          <p:cNvSpPr/>
          <p:nvPr/>
        </p:nvSpPr>
        <p:spPr>
          <a:xfrm flipH="1">
            <a:off x="416312" y="245327"/>
            <a:ext cx="7213938" cy="4668644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890" name="Google Shape;596;p42"/>
          <p:cNvSpPr txBox="1">
            <a:spLocks noGrp="1"/>
          </p:cNvSpPr>
          <p:nvPr>
            <p:ph type="title"/>
          </p:nvPr>
        </p:nvSpPr>
        <p:spPr>
          <a:xfrm>
            <a:off x="-104079" y="104941"/>
            <a:ext cx="8534400" cy="839196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sz="2400" lang="en-GB" smtClean="0"/>
              <a:t>DATA PROTECTION/PRIVACY IN THE CLOUD</a:t>
            </a:r>
            <a:endParaRPr dirty="0" sz="2400"/>
          </a:p>
        </p:txBody>
      </p:sp>
      <p:sp>
        <p:nvSpPr>
          <p:cNvPr id="1048891" name="Google Shape;597;p42"/>
          <p:cNvSpPr txBox="1">
            <a:spLocks noGrp="1"/>
          </p:cNvSpPr>
          <p:nvPr>
            <p:ph type="subTitle" idx="1"/>
          </p:nvPr>
        </p:nvSpPr>
        <p:spPr>
          <a:xfrm>
            <a:off x="869088" y="883436"/>
            <a:ext cx="6535321" cy="1383979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200" lang="en-GB" smtClean="0"/>
              <a:t>Data Life Cycle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000" lang="en-GB"/>
              <a:t>cycle envelops every one of the stages that information goes </a:t>
            </a:r>
            <a:r>
              <a:rPr dirty="0" sz="1000" lang="en-GB" smtClean="0"/>
              <a:t>through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endParaRPr dirty="0" sz="1000" lang="en-GB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000" lang="en-GB"/>
              <a:t> reason for such a methodology is to permit an organization to recognize the stages information goes </a:t>
            </a:r>
            <a:r>
              <a:rPr dirty="0" sz="1000" lang="en-GB" smtClean="0"/>
              <a:t>through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endParaRPr dirty="0" sz="10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000" lang="en-GB"/>
              <a:t>The Cloud Security Alliance (CSA) has fostered the cloud </a:t>
            </a:r>
            <a:r>
              <a:rPr dirty="0" sz="1000" lang="en-GB" smtClean="0"/>
              <a:t>information </a:t>
            </a:r>
            <a:r>
              <a:rPr dirty="0" sz="1000" lang="en-GB"/>
              <a:t>lifecycle, perceiving six phases </a:t>
            </a:r>
            <a:endParaRPr dirty="0" sz="10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endParaRPr dirty="0" sz="1200" lang="en-GB" smtClean="0"/>
          </a:p>
        </p:txBody>
      </p:sp>
      <p:pic>
        <p:nvPicPr>
          <p:cNvPr id="2097155" name="Picture 1" descr="Various Steps In Cloud Data Lifecycle | PowerPoint Slide Presentation  Sample | Slide PPT | Template Presentation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2353202" y="2267415"/>
            <a:ext cx="3333919" cy="2501601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5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4" name="Google Shape;595;p42"/>
          <p:cNvSpPr/>
          <p:nvPr/>
        </p:nvSpPr>
        <p:spPr>
          <a:xfrm flipH="1">
            <a:off x="416312" y="245327"/>
            <a:ext cx="7213938" cy="4668644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895" name="Google Shape;596;p42"/>
          <p:cNvSpPr txBox="1">
            <a:spLocks noGrp="1"/>
          </p:cNvSpPr>
          <p:nvPr>
            <p:ph type="title"/>
          </p:nvPr>
        </p:nvSpPr>
        <p:spPr>
          <a:xfrm>
            <a:off x="-104079" y="104941"/>
            <a:ext cx="8534400" cy="839196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sz="2400" lang="en-GB" smtClean="0"/>
              <a:t>DATA PROTECTION/PRIVACY IN THE CLOUD</a:t>
            </a:r>
            <a:endParaRPr dirty="0" sz="2400"/>
          </a:p>
        </p:txBody>
      </p:sp>
      <p:sp>
        <p:nvSpPr>
          <p:cNvPr id="1048896" name="Google Shape;597;p42"/>
          <p:cNvSpPr txBox="1">
            <a:spLocks noGrp="1"/>
          </p:cNvSpPr>
          <p:nvPr>
            <p:ph type="subTitle" idx="1"/>
          </p:nvPr>
        </p:nvSpPr>
        <p:spPr>
          <a:xfrm>
            <a:off x="869088" y="883436"/>
            <a:ext cx="6535321" cy="3695998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200" lang="en-GB" smtClean="0"/>
              <a:t>Data Management</a:t>
            </a:r>
          </a:p>
          <a:p>
            <a:pPr algn="l" indent="-285750" lvl="1" marL="74295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200" lang="en-GB" smtClean="0"/>
              <a:t>Huge volumes </a:t>
            </a:r>
            <a:r>
              <a:rPr dirty="0" sz="1200" lang="en-GB"/>
              <a:t>of information in distributed computing conditions present enormous infrastructure </a:t>
            </a:r>
            <a:r>
              <a:rPr dirty="0" sz="1200" lang="en-GB" smtClean="0"/>
              <a:t>challenges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200" lang="en-GB" smtClean="0"/>
              <a:t>Transparency of data </a:t>
            </a:r>
            <a:r>
              <a:rPr dirty="0" sz="1200" lang="en-GB"/>
              <a:t>towards the clients and information subjects should be </a:t>
            </a:r>
            <a:r>
              <a:rPr dirty="0" sz="1200" lang="en-GB" smtClean="0"/>
              <a:t>unique</a:t>
            </a:r>
          </a:p>
          <a:p>
            <a:pPr algn="l" indent="0" lvl="2" marL="914400"/>
            <a:endParaRPr dirty="0" sz="12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200" lang="en-GB" smtClean="0"/>
              <a:t>Data should not be compromised  </a:t>
            </a:r>
            <a:r>
              <a:rPr dirty="0" sz="1200" lang="en-GB"/>
              <a:t>- to make a different backup account </a:t>
            </a:r>
            <a:r>
              <a:rPr dirty="0" sz="1200" lang="en-GB" smtClean="0"/>
              <a:t>with </a:t>
            </a:r>
            <a:r>
              <a:rPr dirty="0" sz="1200" lang="en-GB"/>
              <a:t>a ‘write only’ policy </a:t>
            </a:r>
            <a:endParaRPr dirty="0" sz="12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200" lang="en-GB" smtClean="0"/>
              <a:t>Access </a:t>
            </a:r>
            <a:r>
              <a:rPr dirty="0" sz="1200" lang="en-GB"/>
              <a:t>control management - specific degree of control on the information when it leaves the application is </a:t>
            </a:r>
            <a:r>
              <a:rPr dirty="0" sz="1200" lang="en-GB" smtClean="0"/>
              <a:t>important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8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9" name="Google Shape;595;p42"/>
          <p:cNvSpPr/>
          <p:nvPr/>
        </p:nvSpPr>
        <p:spPr>
          <a:xfrm flipH="1">
            <a:off x="416312" y="245327"/>
            <a:ext cx="7213938" cy="4668644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00" name="Google Shape;596;p42"/>
          <p:cNvSpPr txBox="1">
            <a:spLocks noGrp="1"/>
          </p:cNvSpPr>
          <p:nvPr>
            <p:ph type="title"/>
          </p:nvPr>
        </p:nvSpPr>
        <p:spPr>
          <a:xfrm>
            <a:off x="-104079" y="104941"/>
            <a:ext cx="8534400" cy="839196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sz="2400" lang="en-GB" smtClean="0"/>
              <a:t>DATA PROTECTION/PRIVACY IN THE CLOUD</a:t>
            </a:r>
            <a:endParaRPr dirty="0" sz="2400"/>
          </a:p>
        </p:txBody>
      </p:sp>
      <p:sp>
        <p:nvSpPr>
          <p:cNvPr id="1048901" name="Google Shape;597;p42"/>
          <p:cNvSpPr txBox="1">
            <a:spLocks noGrp="1"/>
          </p:cNvSpPr>
          <p:nvPr>
            <p:ph type="subTitle" idx="1"/>
          </p:nvPr>
        </p:nvSpPr>
        <p:spPr>
          <a:xfrm>
            <a:off x="869088" y="883436"/>
            <a:ext cx="6535321" cy="3695998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200" lang="en-GB" smtClean="0"/>
              <a:t>Principles &amp; Law Regulations</a:t>
            </a:r>
          </a:p>
          <a:p>
            <a:pPr algn="l" indent="-285750" lvl="1" marL="74295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200" lang="en-GB"/>
              <a:t>COLLECTION LIMITATION </a:t>
            </a:r>
            <a:r>
              <a:rPr dirty="0" sz="1200" lang="en-GB" smtClean="0"/>
              <a:t> </a:t>
            </a:r>
            <a:r>
              <a:rPr dirty="0" sz="1200" lang="en-GB"/>
              <a:t>- </a:t>
            </a:r>
            <a:r>
              <a:rPr dirty="0" sz="1200" lang="en-GB" smtClean="0"/>
              <a:t>says that </a:t>
            </a:r>
            <a:r>
              <a:rPr dirty="0" sz="1200" lang="en-GB"/>
              <a:t>assortment of individual information </a:t>
            </a:r>
            <a:r>
              <a:rPr dirty="0" sz="1200" lang="en-GB" smtClean="0"/>
              <a:t>needs to </a:t>
            </a:r>
            <a:r>
              <a:rPr dirty="0" sz="1200" lang="en-GB"/>
              <a:t>be restricted to the base measure of information</a:t>
            </a:r>
            <a:endParaRPr dirty="0" sz="12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200" lang="en-GB"/>
              <a:t>ACCOUNTABILITY PRINCIPLE - rule expresses that an organization is in charge of for individual data under its influence</a:t>
            </a:r>
            <a:endParaRPr dirty="0" sz="12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200" lang="en-GB"/>
              <a:t>FISMA - requires that security controls be given proportionate to the danger impact level to the data framework</a:t>
            </a:r>
            <a:endParaRPr dirty="0" sz="1200" lang="en-GB" smtClean="0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endParaRPr dirty="0" sz="1200" lang="en-GB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200" lang="en-GB"/>
              <a:t>SECURITY AS A SERVICE - is when organizations give security just as a cloud service, and do not give typical customer/server security items for </a:t>
            </a:r>
            <a:r>
              <a:rPr dirty="0" sz="1200" lang="en-GB" smtClean="0"/>
              <a:t>hosts etc.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endParaRPr dirty="0" sz="1200" lang="en-GB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200" lang="en-GB"/>
              <a:t>IDENTITY MANAGEMENT AS A SERVICE - </a:t>
            </a:r>
            <a:r>
              <a:rPr dirty="0" sz="1200" lang="en-GB" smtClean="0"/>
              <a:t> </a:t>
            </a:r>
            <a:r>
              <a:rPr dirty="0" sz="1200" lang="en-GB"/>
              <a:t>endeavours to give services to IAM (identity and access management ) in the cloud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endParaRPr dirty="0" sz="1200" lang="en-GB"/>
          </a:p>
          <a:p>
            <a:pPr algn="l" indent="-285750" lvl="2" marL="1200150">
              <a:buFont typeface="Arial" panose="020B0604020202020204" pitchFamily="34" charset="0"/>
              <a:buChar char="•"/>
            </a:pPr>
            <a:endParaRPr dirty="0" sz="1200" lang="en-GB" smtClean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3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8" name="Google Shape;813;p52"/>
          <p:cNvSpPr/>
          <p:nvPr/>
        </p:nvSpPr>
        <p:spPr>
          <a:xfrm>
            <a:off x="828500" y="1307024"/>
            <a:ext cx="636000" cy="636000"/>
          </a:xfrm>
          <a:prstGeom prst="rect"/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19" name="Google Shape;814;p52"/>
          <p:cNvSpPr/>
          <p:nvPr/>
        </p:nvSpPr>
        <p:spPr>
          <a:xfrm>
            <a:off x="7217238" y="1247608"/>
            <a:ext cx="636000" cy="636000"/>
          </a:xfrm>
          <a:prstGeom prst="rect"/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20" name="Google Shape;815;p52"/>
          <p:cNvSpPr txBox="1">
            <a:spLocks noGrp="1"/>
          </p:cNvSpPr>
          <p:nvPr>
            <p:ph type="title"/>
          </p:nvPr>
        </p:nvSpPr>
        <p:spPr>
          <a:xfrm>
            <a:off x="200722" y="378883"/>
            <a:ext cx="7887629" cy="572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lvl="0"/>
            <a:r>
              <a:rPr dirty="0" lang="en-GB" smtClean="0"/>
              <a:t>BRIDGING </a:t>
            </a:r>
            <a:r>
              <a:rPr dirty="0" lang="en-GB"/>
              <a:t>DATA PROTECTION &amp; CLOUD </a:t>
            </a:r>
            <a:r>
              <a:rPr dirty="0" lang="en-GB" smtClean="0"/>
              <a:t>SECURITY - Methods</a:t>
            </a:r>
            <a:endParaRPr dirty="0"/>
          </a:p>
        </p:txBody>
      </p:sp>
      <p:sp>
        <p:nvSpPr>
          <p:cNvPr id="1048921" name="Google Shape;816;p52"/>
          <p:cNvSpPr txBox="1">
            <a:spLocks noGrp="1"/>
          </p:cNvSpPr>
          <p:nvPr>
            <p:ph type="subTitle" idx="1"/>
          </p:nvPr>
        </p:nvSpPr>
        <p:spPr>
          <a:xfrm>
            <a:off x="215842" y="1953170"/>
            <a:ext cx="1861315" cy="345295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sz="1600" lang="en" smtClean="0"/>
              <a:t>CIA Traid</a:t>
            </a:r>
            <a:endParaRPr dirty="0" sz="1600"/>
          </a:p>
        </p:txBody>
      </p:sp>
      <p:sp>
        <p:nvSpPr>
          <p:cNvPr id="1048922" name="Google Shape;817;p52"/>
          <p:cNvSpPr txBox="1">
            <a:spLocks noGrp="1"/>
          </p:cNvSpPr>
          <p:nvPr>
            <p:ph type="subTitle" idx="2"/>
          </p:nvPr>
        </p:nvSpPr>
        <p:spPr>
          <a:xfrm>
            <a:off x="6418726" y="1943024"/>
            <a:ext cx="2233023" cy="473218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sz="1600" lang="en" smtClean="0"/>
              <a:t>Encryption</a:t>
            </a:r>
            <a:endParaRPr dirty="0" sz="1600"/>
          </a:p>
        </p:txBody>
      </p:sp>
      <p:sp>
        <p:nvSpPr>
          <p:cNvPr id="1048923" name="Google Shape;818;p52"/>
          <p:cNvSpPr txBox="1">
            <a:spLocks noGrp="1"/>
          </p:cNvSpPr>
          <p:nvPr>
            <p:ph type="subTitle" idx="3"/>
          </p:nvPr>
        </p:nvSpPr>
        <p:spPr>
          <a:xfrm>
            <a:off x="148656" y="2298466"/>
            <a:ext cx="2631688" cy="278649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200" lang="en-GB"/>
              <a:t>stands for confidentiality, integrity and </a:t>
            </a:r>
            <a:r>
              <a:rPr dirty="0" sz="1200" lang="en-GB" smtClean="0"/>
              <a:t>availability</a:t>
            </a:r>
          </a:p>
          <a:p>
            <a:pPr algn="l" indent="-285750" lvl="0" marL="28575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200" lang="en-GB"/>
              <a:t>An algorithm has been proposed to identify the genuine effect of losing properties of the </a:t>
            </a:r>
            <a:r>
              <a:rPr dirty="0" sz="1200" lang="en-GB" smtClean="0"/>
              <a:t>data</a:t>
            </a:r>
          </a:p>
          <a:p>
            <a:pPr algn="l" indent="-285750" lvl="0" marL="285750">
              <a:buFont typeface="Arial" panose="020B0604020202020204" pitchFamily="34" charset="0"/>
              <a:buChar char="•"/>
            </a:pPr>
            <a:endParaRPr dirty="0" sz="1200"/>
          </a:p>
        </p:txBody>
      </p:sp>
      <p:sp>
        <p:nvSpPr>
          <p:cNvPr id="1048924" name="Google Shape;819;p52"/>
          <p:cNvSpPr txBox="1">
            <a:spLocks noGrp="1"/>
          </p:cNvSpPr>
          <p:nvPr>
            <p:ph type="subTitle" idx="4"/>
          </p:nvPr>
        </p:nvSpPr>
        <p:spPr>
          <a:xfrm>
            <a:off x="6008720" y="2403510"/>
            <a:ext cx="2907600" cy="273999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indent="-285750" lvl="0" marL="285750">
              <a:buFont typeface="Arial" panose="020B0604020202020204" pitchFamily="34" charset="0"/>
              <a:buChar char="•"/>
            </a:pPr>
            <a:r>
              <a:rPr dirty="0" sz="1200" lang="en-GB" smtClean="0"/>
              <a:t>Digital </a:t>
            </a:r>
            <a:r>
              <a:rPr dirty="0" sz="1200" lang="en-GB"/>
              <a:t>signature with RSA algorithm plot is </a:t>
            </a:r>
            <a:r>
              <a:rPr dirty="0" sz="1200" lang="en-GB" smtClean="0"/>
              <a:t>proposed</a:t>
            </a:r>
          </a:p>
          <a:p>
            <a:pPr indent="-285750" lvl="0" marL="28575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indent="-285750" lvl="0" marL="285750">
              <a:buFont typeface="Arial" panose="020B0604020202020204" pitchFamily="34" charset="0"/>
              <a:buChar char="•"/>
            </a:pPr>
            <a:r>
              <a:rPr dirty="0" sz="1200" lang="en-GB" smtClean="0"/>
              <a:t>SSL </a:t>
            </a:r>
            <a:r>
              <a:rPr dirty="0" sz="1200" lang="en-GB"/>
              <a:t>128 cycle encryption is utilized which can be then expanded to 256-digit encryption</a:t>
            </a:r>
            <a:endParaRPr dirty="0" sz="1200"/>
          </a:p>
        </p:txBody>
      </p:sp>
      <p:sp>
        <p:nvSpPr>
          <p:cNvPr id="1048925" name="Google Shape;813;p52"/>
          <p:cNvSpPr/>
          <p:nvPr/>
        </p:nvSpPr>
        <p:spPr>
          <a:xfrm>
            <a:off x="4021877" y="1247608"/>
            <a:ext cx="636000" cy="636000"/>
          </a:xfrm>
          <a:prstGeom prst="rect"/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26" name="Google Shape;816;p52"/>
          <p:cNvSpPr txBox="1"/>
          <p:nvPr/>
        </p:nvSpPr>
        <p:spPr>
          <a:xfrm>
            <a:off x="3078688" y="1949174"/>
            <a:ext cx="2522378" cy="460917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def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 indent="-3175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b="0" cap="none" sz="2000" i="0" strike="noStrike" u="none">
                <a:solidFill>
                  <a:schemeClr val="accent3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algn="ctr" indent="-317500" lvl="1" marL="914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b="0" cap="none" sz="2000" i="0" strike="noStrike" u="none">
                <a:solidFill>
                  <a:schemeClr val="accent3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algn="ctr" indent="-317500" lvl="2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b="0" cap="none" sz="2000" i="0" strike="noStrike" u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algn="ctr" indent="-317500" lvl="3" marL="1828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b="0" cap="none" sz="2000" i="0" strike="noStrike" u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algn="ctr" indent="-317500" lvl="4" marL="22860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b="0" cap="none" sz="2000" i="0" strike="noStrike" u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algn="ctr" indent="-317500" lvl="5" marL="2743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b="0" cap="none" sz="2000" i="0" strike="noStrike" u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algn="ctr" indent="-317500" lvl="6" marL="3200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b="0" cap="none" sz="2000" i="0" strike="noStrike" u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algn="ctr" indent="-317500" lvl="7" marL="3657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b="0" cap="none" sz="2000" i="0" strike="noStrike" u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algn="ctr" indent="-317500" lvl="8" marL="4114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ighteous"/>
              <a:buNone/>
              <a:defRPr b="0" cap="none" sz="2000" i="0" strike="noStrike" u="none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pPr indent="0" marL="0"/>
            <a:r>
              <a:rPr dirty="0" sz="1600" lang="en-GB" smtClean="0"/>
              <a:t>Authorization &amp; Access Control</a:t>
            </a:r>
            <a:endParaRPr dirty="0" sz="1600" lang="en-GB"/>
          </a:p>
        </p:txBody>
      </p:sp>
      <p:sp>
        <p:nvSpPr>
          <p:cNvPr id="1048927" name="Google Shape;818;p52"/>
          <p:cNvSpPr txBox="1"/>
          <p:nvPr/>
        </p:nvSpPr>
        <p:spPr>
          <a:xfrm>
            <a:off x="3078688" y="2487959"/>
            <a:ext cx="2631688" cy="2596996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lstStyle>
            <a:defPPr algn="l"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 indent="-317500" lvl="0" marL="457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None/>
              <a:defRPr b="0" cap="none" sz="1400" i="0" strike="noStrike" u="none"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algn="ctr" indent="-317500" lvl="1" marL="914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None/>
              <a:defRPr b="0" cap="none" sz="1400" i="0" strike="noStrike" u="none"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algn="ctr" indent="-317500" lvl="2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None/>
              <a:defRPr b="0" cap="none" sz="1400" i="0" strike="noStrike" u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algn="ctr" indent="-317500" lvl="3" marL="1828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None/>
              <a:defRPr b="0" cap="none" sz="1400" i="0" strike="noStrike" u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algn="ctr" indent="-317500" lvl="4" marL="22860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None/>
              <a:defRPr b="0" cap="none" sz="1400" i="0" strike="noStrike" u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algn="ctr" indent="-317500" lvl="5" marL="27432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None/>
              <a:defRPr b="0" cap="none" sz="1400" i="0" strike="noStrike" u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algn="ctr" indent="-317500" lvl="6" marL="32004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None/>
              <a:defRPr b="0" cap="none" sz="1400" i="0" strike="noStrike" u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algn="ctr" indent="-317500" lvl="7" marL="3657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None/>
              <a:defRPr b="0" cap="none" sz="1400" i="0" strike="noStrike" u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algn="ctr" indent="-317500" lvl="8" marL="41148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None/>
              <a:defRPr b="0" cap="none" sz="1400" i="0" strike="noStrike" u="none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pPr indent="-285750" marL="285750">
              <a:buFont typeface="Arial" panose="020B0604020202020204" pitchFamily="34" charset="0"/>
              <a:buChar char="•"/>
            </a:pPr>
            <a:r>
              <a:rPr dirty="0" sz="1200" lang="en-GB"/>
              <a:t>Single-factor verification is </a:t>
            </a:r>
            <a:r>
              <a:rPr dirty="0" sz="1200" lang="en-GB" smtClean="0"/>
              <a:t>a great start but, </a:t>
            </a:r>
            <a:r>
              <a:rPr dirty="0" sz="1200" lang="en-GB"/>
              <a:t>it is </a:t>
            </a:r>
            <a:r>
              <a:rPr dirty="0" sz="1200" lang="en-GB" smtClean="0"/>
              <a:t>encouraged </a:t>
            </a:r>
            <a:r>
              <a:rPr dirty="0" sz="1200" lang="en-GB"/>
              <a:t>to carry out multi-factor authentication </a:t>
            </a:r>
            <a:endParaRPr dirty="0" sz="1200" lang="en-GB" smtClean="0"/>
          </a:p>
          <a:p>
            <a:pPr indent="-285750" marL="28575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indent="-285750" marL="285750">
              <a:buFont typeface="Arial" panose="020B0604020202020204" pitchFamily="34" charset="0"/>
              <a:buChar char="•"/>
            </a:pPr>
            <a:r>
              <a:rPr dirty="0" sz="1200" lang="en-GB" smtClean="0"/>
              <a:t> </a:t>
            </a:r>
            <a:r>
              <a:rPr dirty="0" sz="1200" lang="en-GB"/>
              <a:t>SSO </a:t>
            </a:r>
            <a:r>
              <a:rPr dirty="0" sz="1200" lang="en-GB" smtClean="0"/>
              <a:t>allows users to </a:t>
            </a:r>
            <a:r>
              <a:rPr dirty="0" sz="1200" lang="en-GB"/>
              <a:t>login to various applications through one confirmation </a:t>
            </a:r>
            <a:r>
              <a:rPr dirty="0" sz="1200" lang="en-GB" smtClean="0"/>
              <a:t>source</a:t>
            </a:r>
          </a:p>
          <a:p>
            <a:pPr indent="-285750" marL="28575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indent="-285750" marL="285750">
              <a:buFont typeface="Arial" panose="020B0604020202020204" pitchFamily="34" charset="0"/>
              <a:buChar char="•"/>
            </a:pPr>
            <a:r>
              <a:rPr dirty="0" sz="1200" lang="en-GB" smtClean="0"/>
              <a:t>Access control - Firewalls</a:t>
            </a:r>
            <a:r>
              <a:rPr dirty="0" sz="1200" lang="en-GB"/>
              <a:t>, Intrusion detection systems </a:t>
            </a:r>
          </a:p>
        </p:txBody>
      </p:sp>
      <p:grpSp>
        <p:nvGrpSpPr>
          <p:cNvPr id="114" name="Google Shape;6010;p77"/>
          <p:cNvGrpSpPr/>
          <p:nvPr/>
        </p:nvGrpSpPr>
        <p:grpSpPr>
          <a:xfrm>
            <a:off x="7365610" y="1461401"/>
            <a:ext cx="339253" cy="258369"/>
            <a:chOff x="3271200" y="3863875"/>
            <a:chExt cx="481825" cy="366950"/>
          </a:xfrm>
          <a:solidFill>
            <a:schemeClr val="tx2"/>
          </a:solidFill>
        </p:grpSpPr>
        <p:sp>
          <p:nvSpPr>
            <p:cNvPr id="1048928" name="Google Shape;6011;p77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ah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929" name="Google Shape;6012;p77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ah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15" name="Google Shape;7060;p80"/>
          <p:cNvGrpSpPr/>
          <p:nvPr/>
        </p:nvGrpSpPr>
        <p:grpSpPr>
          <a:xfrm>
            <a:off x="4160356" y="1419426"/>
            <a:ext cx="354586" cy="352675"/>
            <a:chOff x="-35482200" y="3561225"/>
            <a:chExt cx="292225" cy="290650"/>
          </a:xfrm>
          <a:solidFill>
            <a:schemeClr val="tx2"/>
          </a:solidFill>
        </p:grpSpPr>
        <p:sp>
          <p:nvSpPr>
            <p:cNvPr id="1048930" name="Google Shape;7061;p80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ah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31" name="Google Shape;7062;p80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ah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32" name="Google Shape;7063;p80"/>
            <p:cNvSpPr/>
            <p:nvPr/>
          </p:nvSpPr>
          <p:spPr>
            <a:xfrm>
              <a:off x="-35405035" y="3647074"/>
              <a:ext cx="136275" cy="119750"/>
            </a:xfrm>
            <a:custGeom>
              <a:avLst/>
              <a:ah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6" name="Google Shape;7819;p81"/>
          <p:cNvGrpSpPr/>
          <p:nvPr/>
        </p:nvGrpSpPr>
        <p:grpSpPr>
          <a:xfrm>
            <a:off x="968396" y="1458581"/>
            <a:ext cx="356205" cy="332885"/>
            <a:chOff x="-49397175" y="3192625"/>
            <a:chExt cx="300900" cy="281200"/>
          </a:xfrm>
          <a:solidFill>
            <a:schemeClr val="tx2"/>
          </a:solidFill>
        </p:grpSpPr>
        <p:sp>
          <p:nvSpPr>
            <p:cNvPr id="1048933" name="Google Shape;7820;p81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ah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34" name="Google Shape;7821;p81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ah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35" name="Google Shape;7822;p81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ah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36" name="Google Shape;7823;p81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ah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37" name="Google Shape;7824;p81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ah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38" name="Google Shape;7825;p81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ah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39" name="Google Shape;7826;p81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ah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9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42" name="Google Shape;531;p3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lvl="0"/>
            <a:r>
              <a:rPr dirty="0" lang="en-GB"/>
              <a:t>BRIDGING DATA PROTECTION &amp; CLOUD SECURITY - </a:t>
            </a:r>
            <a:r>
              <a:rPr dirty="0" lang="en-GB" smtClean="0"/>
              <a:t>frameworks</a:t>
            </a:r>
            <a:endParaRPr dirty="0"/>
          </a:p>
        </p:txBody>
      </p:sp>
      <p:sp>
        <p:nvSpPr>
          <p:cNvPr id="1048943" name="Google Shape;532;p37"/>
          <p:cNvSpPr txBox="1">
            <a:spLocks noGrp="1"/>
          </p:cNvSpPr>
          <p:nvPr>
            <p:ph type="body" idx="1"/>
          </p:nvPr>
        </p:nvSpPr>
        <p:spPr>
          <a:xfrm>
            <a:off x="971429" y="1439612"/>
            <a:ext cx="7828500" cy="34164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indent="-171450" lvl="0" marL="171450">
              <a:buFont typeface="Arial" panose="020B0604020202020204" pitchFamily="34" charset="0"/>
              <a:buChar char="•"/>
            </a:pPr>
            <a:r>
              <a:rPr dirty="0" sz="1400" lang="en-US" smtClean="0"/>
              <a:t>MTCS </a:t>
            </a:r>
          </a:p>
          <a:p>
            <a:pPr indent="-171450" lvl="1" marL="628650">
              <a:buFont typeface="Arial" panose="020B0604020202020204" pitchFamily="34" charset="0"/>
              <a:buChar char="•"/>
            </a:pPr>
            <a:r>
              <a:rPr dirty="0" sz="1200" lang="en-GB"/>
              <a:t>model expands upon the global principles ISO/IEC </a:t>
            </a:r>
            <a:r>
              <a:rPr dirty="0" sz="1200" lang="en-GB" smtClean="0"/>
              <a:t>27001:2005</a:t>
            </a:r>
          </a:p>
          <a:p>
            <a:pPr indent="-171450" lvl="1" marL="628650">
              <a:buFont typeface="Arial" panose="020B0604020202020204" pitchFamily="34" charset="0"/>
              <a:buChar char="•"/>
            </a:pPr>
            <a:r>
              <a:rPr dirty="0" sz="1200" lang="en-GB" smtClean="0"/>
              <a:t>plan  </a:t>
            </a:r>
            <a:r>
              <a:rPr dirty="0" sz="1200" lang="en-GB"/>
              <a:t>is organized by usage types, sensitivity of information and sorts of uses being facilitated</a:t>
            </a:r>
            <a:endParaRPr dirty="0" sz="1200" lang="en-US" smtClean="0"/>
          </a:p>
          <a:p>
            <a:pPr indent="-171450" lvl="0" marL="171450">
              <a:buFont typeface="Arial" panose="020B0604020202020204" pitchFamily="34" charset="0"/>
              <a:buChar char="•"/>
            </a:pPr>
            <a:r>
              <a:rPr dirty="0" sz="1400" lang="en-US" smtClean="0"/>
              <a:t>ISO27018</a:t>
            </a:r>
          </a:p>
          <a:p>
            <a:pPr indent="-171450" lvl="1" marL="628650">
              <a:buFont typeface="Arial" panose="020B0604020202020204" pitchFamily="34" charset="0"/>
              <a:buChar char="•"/>
            </a:pPr>
            <a:r>
              <a:rPr dirty="0" sz="1200" lang="en-GB"/>
              <a:t>part of the series of ISO27000 principles </a:t>
            </a:r>
            <a:endParaRPr dirty="0" sz="1200" lang="en-GB" smtClean="0"/>
          </a:p>
          <a:p>
            <a:pPr indent="-171450" lvl="1" marL="628650">
              <a:buFont typeface="Arial" panose="020B0604020202020204" pitchFamily="34" charset="0"/>
              <a:buChar char="•"/>
            </a:pPr>
            <a:r>
              <a:rPr dirty="0" sz="1200" lang="en-GB"/>
              <a:t>determines rules dependent on ISO/IEC 27002, thinking about the administrative requirements </a:t>
            </a:r>
            <a:endParaRPr dirty="0" sz="1200" lang="en-US" smtClean="0"/>
          </a:p>
          <a:p>
            <a:pPr indent="-171450" lvl="0" marL="171450">
              <a:buFont typeface="Arial" panose="020B0604020202020204" pitchFamily="34" charset="0"/>
              <a:buChar char="•"/>
            </a:pPr>
            <a:r>
              <a:rPr dirty="0" sz="1400" lang="en-US" smtClean="0"/>
              <a:t>CSA </a:t>
            </a:r>
            <a:r>
              <a:rPr dirty="0" sz="1400" lang="en-US"/>
              <a:t>OCF (Cloud Certification Alliance’s Open Certification Framework</a:t>
            </a:r>
            <a:r>
              <a:rPr dirty="0" sz="1400" lang="en-US" smtClean="0"/>
              <a:t>)</a:t>
            </a:r>
          </a:p>
          <a:p>
            <a:pPr indent="-171450" lvl="1" marL="628650">
              <a:buFont typeface="Arial" panose="020B0604020202020204" pitchFamily="34" charset="0"/>
              <a:buChar char="•"/>
            </a:pPr>
            <a:r>
              <a:rPr dirty="0" sz="1200" lang="en-US" smtClean="0"/>
              <a:t>OCF </a:t>
            </a:r>
            <a:r>
              <a:rPr dirty="0" sz="1200" lang="en-GB"/>
              <a:t>is a program for adaptable, steady and diverse cloud supplier affirmation </a:t>
            </a:r>
            <a:endParaRPr dirty="0" sz="1200" lang="en-GB" smtClean="0"/>
          </a:p>
          <a:p>
            <a:pPr indent="-171450" lvl="1" marL="628650">
              <a:buFont typeface="Arial" panose="020B0604020202020204" pitchFamily="34" charset="0"/>
              <a:buChar char="•"/>
            </a:pPr>
            <a:r>
              <a:rPr dirty="0" sz="1200" lang="en-GB"/>
              <a:t>program will coordinate with well-known outsider </a:t>
            </a:r>
            <a:r>
              <a:rPr dirty="0" sz="1200" lang="en-GB" smtClean="0"/>
              <a:t>evaluations</a:t>
            </a:r>
            <a:endParaRPr dirty="0" sz="1200"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Google Shape;635;p45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 l="27384" r="29327" b="16022"/>
          <a:stretch>
            <a:fillRect/>
          </a:stretch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sp>
        <p:nvSpPr>
          <p:cNvPr id="1048954" name="Google Shape;636;p45"/>
          <p:cNvSpPr txBox="1">
            <a:spLocks noGrp="1"/>
          </p:cNvSpPr>
          <p:nvPr>
            <p:ph type="title"/>
          </p:nvPr>
        </p:nvSpPr>
        <p:spPr>
          <a:xfrm>
            <a:off x="720000" y="1252475"/>
            <a:ext cx="3668700" cy="16848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GB" smtClean="0"/>
              <a:t>CRITICAL ANALYSIS</a:t>
            </a:r>
            <a:endParaRPr dirty="0"/>
          </a:p>
        </p:txBody>
      </p:sp>
      <p:sp>
        <p:nvSpPr>
          <p:cNvPr id="1048955" name="Google Shape;638;p45"/>
          <p:cNvSpPr/>
          <p:nvPr/>
        </p:nvSpPr>
        <p:spPr>
          <a:xfrm rot="10800000">
            <a:off x="4856488" y="3430625"/>
            <a:ext cx="834175" cy="834975"/>
          </a:xfrm>
          <a:custGeom>
            <a:avLst/>
            <a:ah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5" name="Google Shape;639;p45"/>
          <p:cNvGrpSpPr/>
          <p:nvPr/>
        </p:nvGrpSpPr>
        <p:grpSpPr>
          <a:xfrm rot="10800000">
            <a:off x="4856488" y="3169600"/>
            <a:ext cx="201100" cy="204325"/>
            <a:chOff x="3375338" y="419625"/>
            <a:chExt cx="201100" cy="204325"/>
          </a:xfrm>
        </p:grpSpPr>
        <p:sp>
          <p:nvSpPr>
            <p:cNvPr id="1048956" name="Google Shape;640;p45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57" name="Google Shape;641;p45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58" name="Google Shape;642;p45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959" name="Google Shape;643;p45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960" name="Google Shape;644;p45"/>
          <p:cNvSpPr/>
          <p:nvPr/>
        </p:nvSpPr>
        <p:spPr>
          <a:xfrm>
            <a:off x="8403360" y="164537"/>
            <a:ext cx="740240" cy="740947"/>
          </a:xfrm>
          <a:custGeom>
            <a:avLst/>
            <a:ah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61" name="Google Shape;645;p45"/>
          <p:cNvSpPr/>
          <p:nvPr/>
        </p:nvSpPr>
        <p:spPr>
          <a:xfrm>
            <a:off x="7662362" y="164537"/>
            <a:ext cx="740969" cy="740947"/>
          </a:xfrm>
          <a:custGeom>
            <a:avLst/>
            <a:ahLst/>
            <a:rect l="l" t="t" r="r" b="b"/>
            <a:pathLst>
              <a:path w="33528" h="33527" extrusionOk="0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62" name="Google Shape;646;p45"/>
          <p:cNvSpPr/>
          <p:nvPr/>
        </p:nvSpPr>
        <p:spPr>
          <a:xfrm>
            <a:off x="7662362" y="164537"/>
            <a:ext cx="743798" cy="740947"/>
          </a:xfrm>
          <a:custGeom>
            <a:avLst/>
            <a:ah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63" name="Google Shape;647;p45"/>
          <p:cNvSpPr/>
          <p:nvPr/>
        </p:nvSpPr>
        <p:spPr>
          <a:xfrm>
            <a:off x="8563353" y="298228"/>
            <a:ext cx="130147" cy="130147"/>
          </a:xfrm>
          <a:custGeom>
            <a:avLst/>
            <a:ah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64" name="Google Shape;648;p45"/>
          <p:cNvSpPr/>
          <p:nvPr/>
        </p:nvSpPr>
        <p:spPr>
          <a:xfrm>
            <a:off x="8563353" y="641681"/>
            <a:ext cx="130147" cy="130147"/>
          </a:xfrm>
          <a:custGeom>
            <a:avLst/>
            <a:ah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65" name="Google Shape;649;p45"/>
          <p:cNvSpPr/>
          <p:nvPr/>
        </p:nvSpPr>
        <p:spPr>
          <a:xfrm>
            <a:off x="8898301" y="298228"/>
            <a:ext cx="132998" cy="130147"/>
          </a:xfrm>
          <a:custGeom>
            <a:avLst/>
            <a:ah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966" name="Google Shape;650;p45"/>
          <p:cNvSpPr/>
          <p:nvPr/>
        </p:nvSpPr>
        <p:spPr>
          <a:xfrm>
            <a:off x="8898301" y="641681"/>
            <a:ext cx="132998" cy="130147"/>
          </a:xfrm>
          <a:custGeom>
            <a:avLst/>
            <a:ah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7" name="Picture 3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596250" y="897092"/>
            <a:ext cx="6115050" cy="3438525"/>
          </a:xfrm>
          <a:prstGeom prst="rect"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4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8" name="Picture 1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1552575" y="752475"/>
            <a:ext cx="6038850" cy="3638550"/>
          </a:xfrm>
          <a:prstGeom prst="rect"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Google Shape;531;p3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mtClean="0"/>
              <a:t>TOPICS</a:t>
            </a:r>
            <a:endParaRPr dirty="0"/>
          </a:p>
        </p:txBody>
      </p:sp>
      <p:sp>
        <p:nvSpPr>
          <p:cNvPr id="1048617" name="Google Shape;532;p37"/>
          <p:cNvSpPr txBox="1">
            <a:spLocks noGrp="1"/>
          </p:cNvSpPr>
          <p:nvPr>
            <p:ph type="body" idx="1"/>
          </p:nvPr>
        </p:nvSpPr>
        <p:spPr>
          <a:xfrm>
            <a:off x="1172150" y="1023300"/>
            <a:ext cx="7828500" cy="34164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-285750" lvl="0" marL="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dirty="0" sz="1400" lang="en" smtClean="0">
                <a:solidFill>
                  <a:schemeClr val="lt2"/>
                </a:solidFill>
                <a:latin typeface="Spartan Medium"/>
                <a:ea typeface="Spartan Medium"/>
                <a:cs typeface="Spartan Medium"/>
                <a:sym typeface="Spartan Medium"/>
              </a:rPr>
              <a:t>What is Cloud Computing?</a:t>
            </a:r>
          </a:p>
          <a:p>
            <a:pPr algn="l" indent="-285750" lvl="0" marL="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dirty="0" sz="1400" lang="en" smtClean="0">
                <a:solidFill>
                  <a:schemeClr val="lt2"/>
                </a:solidFill>
                <a:latin typeface="Spartan Medium"/>
                <a:ea typeface="Spartan Medium"/>
                <a:cs typeface="Spartan Medium"/>
                <a:sym typeface="Spartan Medium"/>
              </a:rPr>
              <a:t>Background</a:t>
            </a:r>
          </a:p>
          <a:p>
            <a:pPr indent="-285750" lvl="0" marL="285750">
              <a:buFont typeface="Arial" panose="020B0604020202020204" pitchFamily="34" charset="0"/>
              <a:buChar char="•"/>
            </a:pPr>
            <a:r>
              <a:rPr dirty="0" sz="1400" lang="en-GB">
                <a:latin typeface="Spartan Medium"/>
                <a:ea typeface="Spartan Medium"/>
                <a:cs typeface="Spartan Medium"/>
                <a:sym typeface="Spartan Medium"/>
              </a:rPr>
              <a:t>Security Infrastructure in the </a:t>
            </a:r>
            <a:r>
              <a:rPr dirty="0" sz="1400" lang="en-GB" smtClean="0">
                <a:latin typeface="Spartan Medium"/>
                <a:ea typeface="Spartan Medium"/>
                <a:cs typeface="Spartan Medium"/>
                <a:sym typeface="Spartan Medium"/>
              </a:rPr>
              <a:t>Cloud</a:t>
            </a:r>
          </a:p>
          <a:p>
            <a:pPr indent="-285750" lvl="0" marL="285750">
              <a:buFont typeface="Arial" panose="020B0604020202020204" pitchFamily="34" charset="0"/>
              <a:buChar char="•"/>
            </a:pPr>
            <a:r>
              <a:rPr dirty="0" sz="1400" lang="en-GB">
                <a:latin typeface="Spartan Medium"/>
                <a:ea typeface="Spartan Medium"/>
                <a:cs typeface="Spartan Medium"/>
                <a:sym typeface="Spartan Medium"/>
              </a:rPr>
              <a:t>Security Management in the </a:t>
            </a:r>
            <a:r>
              <a:rPr dirty="0" sz="1400" lang="en-GB" smtClean="0">
                <a:latin typeface="Spartan Medium"/>
                <a:ea typeface="Spartan Medium"/>
                <a:cs typeface="Spartan Medium"/>
                <a:sym typeface="Spartan Medium"/>
              </a:rPr>
              <a:t>Cloud</a:t>
            </a:r>
          </a:p>
          <a:p>
            <a:pPr indent="-285750" lvl="0" marL="285750">
              <a:buFont typeface="Arial" panose="020B0604020202020204" pitchFamily="34" charset="0"/>
              <a:buChar char="•"/>
            </a:pPr>
            <a:r>
              <a:rPr dirty="0" sz="1400" lang="en-GB">
                <a:latin typeface="Spartan Medium"/>
                <a:ea typeface="Spartan Medium"/>
                <a:cs typeface="Spartan Medium"/>
                <a:sym typeface="Spartan Medium"/>
              </a:rPr>
              <a:t>Cloud Security </a:t>
            </a:r>
            <a:r>
              <a:rPr dirty="0" sz="1400" lang="en-GB" smtClean="0">
                <a:latin typeface="Spartan Medium"/>
                <a:ea typeface="Spartan Medium"/>
                <a:cs typeface="Spartan Medium"/>
                <a:sym typeface="Spartan Medium"/>
              </a:rPr>
              <a:t>Mechanisms</a:t>
            </a:r>
          </a:p>
          <a:p>
            <a:pPr indent="-285750" lvl="0" marL="285750">
              <a:buFont typeface="Arial" panose="020B0604020202020204" pitchFamily="34" charset="0"/>
              <a:buChar char="•"/>
            </a:pPr>
            <a:r>
              <a:rPr dirty="0" sz="1400" lang="en-GB">
                <a:latin typeface="Spartan Medium"/>
                <a:ea typeface="Spartan Medium"/>
                <a:cs typeface="Spartan Medium"/>
                <a:sym typeface="Spartan Medium"/>
              </a:rPr>
              <a:t>Limitations &amp; Risks Associated with Cloud </a:t>
            </a:r>
            <a:r>
              <a:rPr dirty="0" sz="1400" lang="en-GB" smtClean="0">
                <a:latin typeface="Spartan Medium"/>
                <a:ea typeface="Spartan Medium"/>
                <a:cs typeface="Spartan Medium"/>
                <a:sym typeface="Spartan Medium"/>
              </a:rPr>
              <a:t>Computing</a:t>
            </a:r>
          </a:p>
          <a:p>
            <a:pPr indent="-285750" lvl="0" marL="285750">
              <a:buFont typeface="Arial" panose="020B0604020202020204" pitchFamily="34" charset="0"/>
              <a:buChar char="•"/>
            </a:pPr>
            <a:r>
              <a:rPr dirty="0" sz="1400" lang="en-GB">
                <a:latin typeface="Spartan Medium"/>
                <a:ea typeface="Spartan Medium"/>
                <a:cs typeface="Spartan Medium"/>
                <a:sym typeface="Spartan Medium"/>
              </a:rPr>
              <a:t>Data Protection/Privacy in the </a:t>
            </a:r>
            <a:r>
              <a:rPr dirty="0" sz="1400" lang="en-GB" smtClean="0">
                <a:latin typeface="Spartan Medium"/>
                <a:ea typeface="Spartan Medium"/>
                <a:cs typeface="Spartan Medium"/>
                <a:sym typeface="Spartan Medium"/>
              </a:rPr>
              <a:t>Cloud</a:t>
            </a:r>
          </a:p>
          <a:p>
            <a:pPr indent="-285750" lvl="0" marL="285750">
              <a:buFont typeface="Arial" panose="020B0604020202020204" pitchFamily="34" charset="0"/>
              <a:buChar char="•"/>
            </a:pPr>
            <a:r>
              <a:rPr dirty="0" sz="1400" lang="en-GB">
                <a:latin typeface="Spartan Medium"/>
                <a:ea typeface="Spartan Medium"/>
                <a:cs typeface="Spartan Medium"/>
                <a:sym typeface="Spartan Medium"/>
              </a:rPr>
              <a:t>Bridging data protection and Cloud </a:t>
            </a:r>
            <a:r>
              <a:rPr dirty="0" sz="1400" lang="en-GB" smtClean="0">
                <a:latin typeface="Spartan Medium"/>
                <a:ea typeface="Spartan Medium"/>
                <a:cs typeface="Spartan Medium"/>
                <a:sym typeface="Spartan Medium"/>
              </a:rPr>
              <a:t>Security</a:t>
            </a:r>
          </a:p>
          <a:p>
            <a:pPr indent="-285750" lvl="0" marL="285750">
              <a:buFont typeface="Arial" panose="020B0604020202020204" pitchFamily="34" charset="0"/>
              <a:buChar char="•"/>
            </a:pPr>
            <a:r>
              <a:rPr dirty="0" sz="1400" lang="en-GB" smtClean="0">
                <a:latin typeface="Spartan Medium"/>
                <a:ea typeface="Spartan Medium"/>
                <a:cs typeface="Spartan Medium"/>
                <a:sym typeface="Spartan Medium"/>
              </a:rPr>
              <a:t>Critical analysis</a:t>
            </a:r>
          </a:p>
          <a:p>
            <a:pPr indent="-285750" lvl="0" marL="285750">
              <a:buFont typeface="Arial" panose="020B0604020202020204" pitchFamily="34" charset="0"/>
              <a:buChar char="•"/>
            </a:pPr>
            <a:r>
              <a:rPr dirty="0" sz="1400" lang="en-GB" smtClean="0">
                <a:latin typeface="Spartan Medium"/>
                <a:ea typeface="Spartan Medium"/>
                <a:cs typeface="Spartan Medium"/>
                <a:sym typeface="Spartan Medium"/>
              </a:rPr>
              <a:t>Conclusion</a:t>
            </a:r>
            <a:endParaRPr dirty="0" sz="1400">
              <a:latin typeface="Spartan Medium"/>
              <a:ea typeface="Spartan Medium"/>
              <a:cs typeface="Spartan Medium"/>
              <a:sym typeface="Spartan Medium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Spartan Medium"/>
              <a:ea typeface="Spartan Medium"/>
              <a:cs typeface="Spartan Medium"/>
              <a:sym typeface="Spartan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39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03" name="Google Shape;655;p46"/>
          <p:cNvSpPr/>
          <p:nvPr/>
        </p:nvSpPr>
        <p:spPr>
          <a:xfrm flipH="1">
            <a:off x="1513850" y="843900"/>
            <a:ext cx="6116400" cy="3455700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9004" name="Google Shape;657;p46"/>
          <p:cNvSpPr txBox="1">
            <a:spLocks noGrp="1"/>
          </p:cNvSpPr>
          <p:nvPr>
            <p:ph type="subTitle" idx="1"/>
          </p:nvPr>
        </p:nvSpPr>
        <p:spPr>
          <a:xfrm>
            <a:off x="1859600" y="1016000"/>
            <a:ext cx="5424900" cy="31115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-342900" lvl="0" marL="342900">
              <a:buFont typeface="Arial" panose="020B0604020202020204" pitchFamily="34" charset="0"/>
              <a:buChar char="•"/>
            </a:pPr>
            <a:r>
              <a:rPr dirty="0" sz="1200" lang="en-GB" smtClean="0"/>
              <a:t>MTCS </a:t>
            </a:r>
            <a:r>
              <a:rPr dirty="0" sz="1200" lang="en-GB"/>
              <a:t>still needs more research </a:t>
            </a:r>
            <a:endParaRPr dirty="0" sz="1200" lang="en-GB" smtClean="0"/>
          </a:p>
          <a:p>
            <a:pPr algn="l" indent="-342900" lvl="0" marL="34290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algn="l" indent="-342900" lvl="0" marL="342900">
              <a:buFont typeface="Arial" panose="020B0604020202020204" pitchFamily="34" charset="0"/>
              <a:buChar char="•"/>
            </a:pPr>
            <a:r>
              <a:rPr dirty="0" sz="1200" lang="en-GB"/>
              <a:t>I</a:t>
            </a:r>
            <a:r>
              <a:rPr dirty="0" sz="1200" lang="en-GB" smtClean="0"/>
              <a:t>t only matches </a:t>
            </a:r>
            <a:r>
              <a:rPr dirty="0" sz="1200" lang="en-GB"/>
              <a:t>41% of </a:t>
            </a:r>
            <a:r>
              <a:rPr dirty="0" sz="1200" lang="en-GB" smtClean="0"/>
              <a:t>ISO27018 requirements</a:t>
            </a:r>
          </a:p>
          <a:p>
            <a:pPr algn="l" indent="-342900" lvl="0" marL="34290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algn="l" indent="-342900" lvl="0" marL="342900">
              <a:buFont typeface="Arial" panose="020B0604020202020204" pitchFamily="34" charset="0"/>
              <a:buChar char="•"/>
            </a:pPr>
            <a:r>
              <a:rPr dirty="0" sz="1200" lang="en-GB"/>
              <a:t>O</a:t>
            </a:r>
            <a:r>
              <a:rPr dirty="0" sz="1200" lang="en-GB" smtClean="0"/>
              <a:t>nly </a:t>
            </a:r>
            <a:r>
              <a:rPr dirty="0" sz="1200" lang="en-GB"/>
              <a:t>those that can match with the ISO27018 were </a:t>
            </a:r>
            <a:r>
              <a:rPr dirty="0" sz="1200" lang="en-GB" smtClean="0"/>
              <a:t>matched</a:t>
            </a:r>
          </a:p>
          <a:p>
            <a:pPr algn="l" indent="-342900" lvl="0" marL="34290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algn="l" indent="-342900" lvl="0" marL="342900">
              <a:buFont typeface="Arial" panose="020B0604020202020204" pitchFamily="34" charset="0"/>
              <a:buChar char="•"/>
            </a:pPr>
            <a:r>
              <a:rPr dirty="0" sz="1200" lang="en-GB"/>
              <a:t>Gaps will need to be rectified by matching certain reports apart from the </a:t>
            </a:r>
            <a:r>
              <a:rPr dirty="0" sz="1200" lang="en-GB" smtClean="0"/>
              <a:t>standards (with CSA OCF)</a:t>
            </a:r>
          </a:p>
          <a:p>
            <a:pPr algn="l" indent="-342900" lvl="0" marL="342900">
              <a:buFont typeface="Arial" panose="020B0604020202020204" pitchFamily="34" charset="0"/>
              <a:buChar char="•"/>
            </a:pPr>
            <a:endParaRPr dirty="0" sz="1200" lang="en-GB" smtClean="0"/>
          </a:p>
          <a:p>
            <a:pPr algn="l" indent="-342900" lvl="0" marL="342900">
              <a:buFont typeface="Arial" panose="020B0604020202020204" pitchFamily="34" charset="0"/>
              <a:buChar char="•"/>
            </a:pPr>
            <a:r>
              <a:rPr dirty="0" sz="1200" lang="en-GB" smtClean="0"/>
              <a:t>Matching </a:t>
            </a:r>
            <a:r>
              <a:rPr dirty="0" sz="1200" lang="en-GB"/>
              <a:t>MTCS to other frameworks it will minimize the work for the cloud service providers to gain the MTCS </a:t>
            </a:r>
            <a:r>
              <a:rPr dirty="0" sz="1200" lang="en-GB" smtClean="0"/>
              <a:t>certification</a:t>
            </a:r>
          </a:p>
          <a:p>
            <a:pPr algn="l" indent="-342900" lvl="0" marL="342900">
              <a:buFont typeface="Arial" panose="020B0604020202020204" pitchFamily="34" charset="0"/>
              <a:buChar char="•"/>
            </a:pPr>
            <a:endParaRPr dirty="0" sz="1200" lang="en-GB"/>
          </a:p>
          <a:p>
            <a:pPr algn="l" indent="-342900" lvl="0" marL="342900">
              <a:buFont typeface="Arial" panose="020B0604020202020204" pitchFamily="34" charset="0"/>
              <a:buChar char="•"/>
            </a:pPr>
            <a:r>
              <a:rPr dirty="0" sz="1200" lang="en-GB"/>
              <a:t>Within these frameworks, there are better </a:t>
            </a:r>
            <a:r>
              <a:rPr dirty="0" sz="1200" lang="en-GB" smtClean="0"/>
              <a:t>security techniques </a:t>
            </a:r>
            <a:r>
              <a:rPr dirty="0" sz="1200" lang="en-GB"/>
              <a:t>to be used</a:t>
            </a:r>
            <a:endParaRPr dirty="0" sz="12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4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24" name="Google Shape;1109;p64"/>
          <p:cNvSpPr txBox="1">
            <a:spLocks noGrp="1"/>
          </p:cNvSpPr>
          <p:nvPr>
            <p:ph type="subTitle" idx="1"/>
          </p:nvPr>
        </p:nvSpPr>
        <p:spPr>
          <a:xfrm>
            <a:off x="4230029" y="1446255"/>
            <a:ext cx="4661210" cy="2241082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100" lang="en-GB"/>
              <a:t>cloud computing is as yet another quick advancing scene and allows space for a lot of activities to make life </a:t>
            </a:r>
            <a:r>
              <a:rPr dirty="0" sz="1100" lang="en-GB" smtClean="0"/>
              <a:t>easier</a:t>
            </a:r>
          </a:p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100" lang="en-GB" smtClean="0"/>
              <a:t>we </a:t>
            </a:r>
            <a:r>
              <a:rPr dirty="0" sz="1100" lang="en-GB"/>
              <a:t>should keep on developing our cycles, strategies, and procedures </a:t>
            </a:r>
            <a:endParaRPr dirty="0" sz="11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100" lang="en-GB"/>
              <a:t>One of the greatest security issues with the distributed computing model is the sharing of assets </a:t>
            </a:r>
            <a:endParaRPr dirty="0" sz="11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100" lang="en-GB" smtClean="0"/>
              <a:t>It </a:t>
            </a:r>
            <a:r>
              <a:rPr dirty="0" sz="1100" lang="en-GB"/>
              <a:t>is seen that new and emerging frameworks have potential </a:t>
            </a:r>
            <a:endParaRPr dirty="0" sz="1100"/>
          </a:p>
        </p:txBody>
      </p:sp>
      <p:sp>
        <p:nvSpPr>
          <p:cNvPr id="1049025" name="Google Shape;1111;p64"/>
          <p:cNvSpPr txBox="1">
            <a:spLocks noGrp="1"/>
          </p:cNvSpPr>
          <p:nvPr>
            <p:ph type="title"/>
          </p:nvPr>
        </p:nvSpPr>
        <p:spPr>
          <a:xfrm>
            <a:off x="2646100" y="357200"/>
            <a:ext cx="5782800" cy="11895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mtClean="0"/>
              <a:t>Conclusion</a:t>
            </a:r>
            <a:endParaRPr dirty="0"/>
          </a:p>
        </p:txBody>
      </p:sp>
      <p:sp>
        <p:nvSpPr>
          <p:cNvPr id="1049026" name="Google Shape;1109;p64"/>
          <p:cNvSpPr txBox="1">
            <a:spLocks noGrp="1"/>
          </p:cNvSpPr>
          <p:nvPr>
            <p:ph type="subTitle" idx="1"/>
          </p:nvPr>
        </p:nvSpPr>
        <p:spPr>
          <a:xfrm>
            <a:off x="3178096" y="3880938"/>
            <a:ext cx="5438079" cy="440400"/>
          </a:xfrm>
          <a:prstGeom prst="rect"/>
          <a:solidFill>
            <a:srgbClr val="00B0F0"/>
          </a:solidFill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GB" smtClean="0">
                <a:ln w="0"/>
                <a:solidFill>
                  <a:schemeClr val="accent1"/>
                </a:solidFill>
                <a:effectLst>
                  <a:outerShdw algn="ctr" blurRad="38100" dir="5400000" dist="25400" rotWithShape="0">
                    <a:srgbClr val="6E747A">
                      <a:alpha val="43000"/>
                    </a:srgbClr>
                  </a:outerShdw>
                </a:effectLst>
              </a:rPr>
              <a:t>THANK YOU!!!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3" name="Google Shape;555;p39"/>
          <p:cNvSpPr txBox="1">
            <a:spLocks noGrp="1"/>
          </p:cNvSpPr>
          <p:nvPr>
            <p:ph type="title"/>
          </p:nvPr>
        </p:nvSpPr>
        <p:spPr>
          <a:xfrm>
            <a:off x="201922" y="1831982"/>
            <a:ext cx="5477544" cy="14883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GB" smtClean="0"/>
              <a:t>WHAT IS CLOUD COMPUTING?</a:t>
            </a:r>
            <a:endParaRPr dirty="0" sz="4800"/>
          </a:p>
        </p:txBody>
      </p:sp>
      <p:sp>
        <p:nvSpPr>
          <p:cNvPr id="1048624" name="Google Shape;556;p39"/>
          <p:cNvSpPr txBox="1">
            <a:spLocks noGrp="1"/>
          </p:cNvSpPr>
          <p:nvPr>
            <p:ph type="subTitle" idx="1"/>
          </p:nvPr>
        </p:nvSpPr>
        <p:spPr>
          <a:xfrm>
            <a:off x="334536" y="3473616"/>
            <a:ext cx="4237461" cy="1380882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indent="0" lvl="0" marL="0"/>
            <a:r>
              <a:rPr dirty="0" lang="en-US" smtClean="0"/>
              <a:t>It is </a:t>
            </a:r>
            <a:r>
              <a:rPr dirty="0" lang="en-US"/>
              <a:t>the delivery of computing administrations including servers, database, storage, software, networks, and intelligence over the Internet to offer quicker advancement and adaptable resources. </a:t>
            </a:r>
            <a:endParaRPr dirty="0"/>
          </a:p>
        </p:txBody>
      </p:sp>
      <p:pic>
        <p:nvPicPr>
          <p:cNvPr id="2097153" name="Google Shape;557;p39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 l="23239" t="4839" r="18515" b="998"/>
          <a:stretch>
            <a:fillRect/>
          </a:stretch>
        </p:blipFill>
        <p:spPr>
          <a:xfrm flipH="1">
            <a:off x="5166288" y="0"/>
            <a:ext cx="3977700" cy="5143500"/>
          </a:xfrm>
          <a:prstGeom prst="round1Rect">
            <a:avLst>
              <a:gd name="adj" fmla="val 35177"/>
            </a:avLst>
          </a:prstGeom>
          <a:noFill/>
          <a:ln>
            <a:noFill/>
          </a:ln>
        </p:spPr>
      </p:pic>
      <p:grpSp>
        <p:nvGrpSpPr>
          <p:cNvPr id="55" name="Google Shape;558;p39"/>
          <p:cNvGrpSpPr/>
          <p:nvPr/>
        </p:nvGrpSpPr>
        <p:grpSpPr>
          <a:xfrm rot="10800000">
            <a:off x="4572000" y="4295650"/>
            <a:ext cx="1675550" cy="847850"/>
            <a:chOff x="7236475" y="0"/>
            <a:chExt cx="1675550" cy="847850"/>
          </a:xfrm>
        </p:grpSpPr>
        <p:sp>
          <p:nvSpPr>
            <p:cNvPr id="1048625" name="Google Shape;559;p39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ah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26" name="Google Shape;560;p39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ah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627" name="Google Shape;561;p39"/>
          <p:cNvSpPr/>
          <p:nvPr/>
        </p:nvSpPr>
        <p:spPr>
          <a:xfrm rot="10800000">
            <a:off x="6014588" y="4522975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28" name="Google Shape;562;p39"/>
          <p:cNvSpPr/>
          <p:nvPr/>
        </p:nvSpPr>
        <p:spPr>
          <a:xfrm rot="10800000">
            <a:off x="6014588" y="4375775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29" name="Google Shape;563;p39"/>
          <p:cNvSpPr/>
          <p:nvPr/>
        </p:nvSpPr>
        <p:spPr>
          <a:xfrm rot="10800000">
            <a:off x="5870613" y="4522975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30" name="Google Shape;564;p39"/>
          <p:cNvSpPr/>
          <p:nvPr/>
        </p:nvSpPr>
        <p:spPr>
          <a:xfrm rot="10800000">
            <a:off x="5870613" y="4375775"/>
            <a:ext cx="57125" cy="57125"/>
          </a:xfrm>
          <a:custGeom>
            <a:avLst/>
            <a:ah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31" name="Google Shape;565;p39"/>
          <p:cNvSpPr/>
          <p:nvPr/>
        </p:nvSpPr>
        <p:spPr>
          <a:xfrm flipH="1">
            <a:off x="4183125" y="776300"/>
            <a:ext cx="834175" cy="834975"/>
          </a:xfrm>
          <a:custGeom>
            <a:avLst/>
            <a:ah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32" name="Google Shape;566;p39"/>
          <p:cNvSpPr/>
          <p:nvPr/>
        </p:nvSpPr>
        <p:spPr>
          <a:xfrm>
            <a:off x="4665995" y="1523800"/>
            <a:ext cx="351299" cy="351955"/>
          </a:xfrm>
          <a:custGeom>
            <a:avLst/>
            <a:ah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56" name="Google Shape;567;p39"/>
          <p:cNvGrpSpPr/>
          <p:nvPr/>
        </p:nvGrpSpPr>
        <p:grpSpPr>
          <a:xfrm flipH="1">
            <a:off x="3904825" y="535000"/>
            <a:ext cx="201100" cy="204325"/>
            <a:chOff x="3375338" y="419625"/>
            <a:chExt cx="201100" cy="204325"/>
          </a:xfrm>
        </p:grpSpPr>
        <p:sp>
          <p:nvSpPr>
            <p:cNvPr id="1048633" name="Google Shape;568;p39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34" name="Google Shape;569;p39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35" name="Google Shape;570;p39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636" name="Google Shape;571;p39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ah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48637" name="Google Shape;572;p39"/>
          <p:cNvSpPr txBox="1">
            <a:spLocks noGrp="1"/>
          </p:cNvSpPr>
          <p:nvPr>
            <p:ph type="title" idx="2"/>
          </p:nvPr>
        </p:nvSpPr>
        <p:spPr>
          <a:xfrm>
            <a:off x="715100" y="535000"/>
            <a:ext cx="6576000" cy="15111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0" name="Google Shape;531;p3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GB" smtClean="0"/>
              <a:t>BACKGROUND</a:t>
            </a:r>
            <a:endParaRPr dirty="0"/>
          </a:p>
        </p:txBody>
      </p:sp>
      <p:sp>
        <p:nvSpPr>
          <p:cNvPr id="1048641" name="Google Shape;532;p37"/>
          <p:cNvSpPr txBox="1">
            <a:spLocks noGrp="1"/>
          </p:cNvSpPr>
          <p:nvPr>
            <p:ph type="body" idx="1"/>
          </p:nvPr>
        </p:nvSpPr>
        <p:spPr>
          <a:xfrm>
            <a:off x="1172150" y="1023300"/>
            <a:ext cx="7828500" cy="34164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indent="-171450" lvl="0" marL="171450">
              <a:buFont typeface="Arial" panose="020B0604020202020204" pitchFamily="34" charset="0"/>
              <a:buChar char="•"/>
            </a:pPr>
            <a:r>
              <a:rPr dirty="0" sz="1400" lang="en-US"/>
              <a:t>The expression ‘cloud computing’ itself was authored in 1996 </a:t>
            </a:r>
            <a:endParaRPr dirty="0" sz="1400" lang="en-US" smtClean="0"/>
          </a:p>
          <a:p>
            <a:pPr indent="-171450" lvl="0" marL="171450">
              <a:buFont typeface="Arial" panose="020B0604020202020204" pitchFamily="34" charset="0"/>
              <a:buChar char="•"/>
            </a:pPr>
            <a:r>
              <a:rPr dirty="0" sz="1400" lang="en-US"/>
              <a:t>Clouds can be seen some place in the sky </a:t>
            </a:r>
          </a:p>
          <a:p>
            <a:pPr indent="-171450" lvl="0" marL="171450">
              <a:buFont typeface="Arial" panose="020B0604020202020204" pitchFamily="34" charset="0"/>
              <a:buChar char="•"/>
            </a:pPr>
            <a:r>
              <a:rPr dirty="0" sz="1400" lang="en-US" smtClean="0"/>
              <a:t>The </a:t>
            </a:r>
            <a:r>
              <a:rPr dirty="0" sz="1400" lang="en-US"/>
              <a:t>cloud service providers offer </a:t>
            </a:r>
            <a:r>
              <a:rPr dirty="0" sz="1400" lang="en-US" smtClean="0"/>
              <a:t>different types </a:t>
            </a:r>
            <a:r>
              <a:rPr dirty="0" sz="1400" lang="en-US"/>
              <a:t>of assistance dependent on </a:t>
            </a:r>
            <a:r>
              <a:rPr dirty="0" sz="1400" lang="en-US" smtClean="0"/>
              <a:t>some abilities e.g.</a:t>
            </a:r>
          </a:p>
          <a:p>
            <a:pPr indent="-171450" lvl="1" marL="628650">
              <a:buFont typeface="Arial" panose="020B0604020202020204" pitchFamily="34" charset="0"/>
              <a:buChar char="•"/>
            </a:pPr>
            <a:r>
              <a:rPr dirty="0" lang="en-US" smtClean="0"/>
              <a:t>PaaS</a:t>
            </a:r>
          </a:p>
          <a:p>
            <a:pPr indent="-171450" lvl="1" marL="628650">
              <a:buFont typeface="Arial" panose="020B0604020202020204" pitchFamily="34" charset="0"/>
              <a:buChar char="•"/>
            </a:pPr>
            <a:r>
              <a:rPr dirty="0" lang="en-US" smtClean="0"/>
              <a:t>SaaS</a:t>
            </a:r>
          </a:p>
          <a:p>
            <a:pPr indent="-171450" lvl="1" marL="628650">
              <a:buFont typeface="Arial" panose="020B0604020202020204" pitchFamily="34" charset="0"/>
              <a:buChar char="•"/>
            </a:pPr>
            <a:r>
              <a:rPr dirty="0" lang="en-US" err="1" smtClean="0"/>
              <a:t>HaaS</a:t>
            </a:r>
            <a:endParaRPr dirty="0" lang="en-US" smtClean="0"/>
          </a:p>
          <a:p>
            <a:pPr indent="-171450" lvl="1" marL="628650">
              <a:buFont typeface="Arial" panose="020B0604020202020204" pitchFamily="34" charset="0"/>
              <a:buChar char="•"/>
            </a:pPr>
            <a:r>
              <a:rPr dirty="0" lang="en-US" smtClean="0"/>
              <a:t>IaaS</a:t>
            </a:r>
          </a:p>
          <a:p>
            <a:pPr indent="-171450" lvl="1" marL="628650">
              <a:buFont typeface="Arial" panose="020B0604020202020204" pitchFamily="34" charset="0"/>
              <a:buChar char="•"/>
            </a:pPr>
            <a:r>
              <a:rPr dirty="0" lang="en-US" err="1" smtClean="0"/>
              <a:t>XaaS</a:t>
            </a:r>
            <a:endParaRPr dirty="0" lang="en-US" smtClean="0"/>
          </a:p>
          <a:p>
            <a:pPr indent="-171450" lvl="0" marL="171450">
              <a:buFont typeface="Arial" panose="020B0604020202020204" pitchFamily="34" charset="0"/>
              <a:buChar char="•"/>
            </a:pPr>
            <a:r>
              <a:rPr dirty="0" sz="1400" lang="en-US" smtClean="0"/>
              <a:t>It stems </a:t>
            </a:r>
            <a:r>
              <a:rPr dirty="0" sz="1400" lang="en-US"/>
              <a:t>from the need to be able to make data and computer resources </a:t>
            </a:r>
            <a:r>
              <a:rPr dirty="0" sz="1400" lang="en-US" smtClean="0"/>
              <a:t>available</a:t>
            </a:r>
          </a:p>
          <a:p>
            <a:pPr indent="-171450" lvl="0" marL="171450">
              <a:buFont typeface="Arial" panose="020B0604020202020204" pitchFamily="34" charset="0"/>
              <a:buChar char="•"/>
            </a:pPr>
            <a:r>
              <a:rPr dirty="0" sz="1400" lang="en-US"/>
              <a:t>In recent years the number of cyberattacks and security breaches </a:t>
            </a:r>
            <a:r>
              <a:rPr dirty="0" sz="1400" lang="en-US" smtClean="0"/>
              <a:t>has increased</a:t>
            </a:r>
            <a:endParaRPr dirty="0" sz="1400"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Google Shape;602;p43"/>
          <p:cNvSpPr txBox="1">
            <a:spLocks noGrp="1"/>
          </p:cNvSpPr>
          <p:nvPr>
            <p:ph type="title" idx="4294967295"/>
          </p:nvPr>
        </p:nvSpPr>
        <p:spPr>
          <a:xfrm>
            <a:off x="1626300" y="3110425"/>
            <a:ext cx="523800" cy="528900"/>
          </a:xfrm>
          <a:prstGeom prst="rect"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sz="2000" lang="en" smtClean="0"/>
              <a:t>01</a:t>
            </a:r>
            <a:endParaRPr dirty="0" sz="2000"/>
          </a:p>
        </p:txBody>
      </p:sp>
      <p:cxnSp>
        <p:nvCxnSpPr>
          <p:cNvPr id="3145728" name="Google Shape;603;p43"/>
          <p:cNvCxnSpPr>
            <a:cxnSpLocks/>
            <a:stCxn id="1048667" idx="3"/>
            <a:endCxn id="1048671" idx="1"/>
          </p:cNvCxnSpPr>
          <p:nvPr/>
        </p:nvCxnSpPr>
        <p:spPr>
          <a:xfrm>
            <a:off x="2150100" y="3374875"/>
            <a:ext cx="2160000" cy="0"/>
          </a:xfrm>
          <a:prstGeom prst="straightConnector1"/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5729" name="Google Shape;605;p43"/>
          <p:cNvCxnSpPr>
            <a:cxnSpLocks/>
            <a:stCxn id="1048671" idx="3"/>
            <a:endCxn id="1048672" idx="1"/>
          </p:cNvCxnSpPr>
          <p:nvPr/>
        </p:nvCxnSpPr>
        <p:spPr>
          <a:xfrm>
            <a:off x="4833900" y="3374875"/>
            <a:ext cx="2160000" cy="0"/>
          </a:xfrm>
          <a:prstGeom prst="straightConnector1"/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8668" name="Google Shape;607;p43"/>
          <p:cNvSpPr txBox="1">
            <a:spLocks noGrp="1"/>
          </p:cNvSpPr>
          <p:nvPr>
            <p:ph type="title" idx="4294967295"/>
          </p:nvPr>
        </p:nvSpPr>
        <p:spPr>
          <a:xfrm>
            <a:off x="720000" y="1949413"/>
            <a:ext cx="2336400" cy="527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dirty="0" sz="2000" lang="en" smtClean="0"/>
              <a:t>FLOPPY DISKS</a:t>
            </a:r>
            <a:endParaRPr b="0" dirty="0" sz="2000"/>
          </a:p>
        </p:txBody>
      </p:sp>
      <p:sp>
        <p:nvSpPr>
          <p:cNvPr id="1048669" name="Google Shape;609;p43"/>
          <p:cNvSpPr txBox="1">
            <a:spLocks noGrp="1"/>
          </p:cNvSpPr>
          <p:nvPr>
            <p:ph type="title" idx="4294967295"/>
          </p:nvPr>
        </p:nvSpPr>
        <p:spPr>
          <a:xfrm>
            <a:off x="3403800" y="1949413"/>
            <a:ext cx="2336400" cy="527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dirty="0" sz="2000" lang="en" smtClean="0"/>
              <a:t>CD/DVD</a:t>
            </a:r>
            <a:endParaRPr b="0" dirty="0" sz="2000"/>
          </a:p>
        </p:txBody>
      </p:sp>
      <p:sp>
        <p:nvSpPr>
          <p:cNvPr id="1048670" name="Google Shape;611;p43"/>
          <p:cNvSpPr txBox="1">
            <a:spLocks noGrp="1"/>
          </p:cNvSpPr>
          <p:nvPr>
            <p:ph type="title" idx="4294967295"/>
          </p:nvPr>
        </p:nvSpPr>
        <p:spPr>
          <a:xfrm>
            <a:off x="6087600" y="1949413"/>
            <a:ext cx="2336400" cy="527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0" dirty="0" sz="2000" lang="en" smtClean="0"/>
              <a:t>CLOUD</a:t>
            </a:r>
            <a:endParaRPr b="0" dirty="0" sz="2000"/>
          </a:p>
        </p:txBody>
      </p:sp>
      <p:sp>
        <p:nvSpPr>
          <p:cNvPr id="1048671" name="Google Shape;604;p43"/>
          <p:cNvSpPr txBox="1">
            <a:spLocks noGrp="1"/>
          </p:cNvSpPr>
          <p:nvPr>
            <p:ph type="title" idx="4294967295"/>
          </p:nvPr>
        </p:nvSpPr>
        <p:spPr>
          <a:xfrm>
            <a:off x="4310100" y="3110425"/>
            <a:ext cx="523800" cy="528900"/>
          </a:xfrm>
          <a:prstGeom prst="rect"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sz="2000" lang="en" smtClean="0"/>
              <a:t>02</a:t>
            </a:r>
            <a:endParaRPr dirty="0" sz="2000"/>
          </a:p>
        </p:txBody>
      </p:sp>
      <p:sp>
        <p:nvSpPr>
          <p:cNvPr id="1048672" name="Google Shape;606;p43"/>
          <p:cNvSpPr txBox="1">
            <a:spLocks noGrp="1"/>
          </p:cNvSpPr>
          <p:nvPr>
            <p:ph type="title" idx="4294967295"/>
          </p:nvPr>
        </p:nvSpPr>
        <p:spPr>
          <a:xfrm>
            <a:off x="6993900" y="3110425"/>
            <a:ext cx="523800" cy="528900"/>
          </a:xfrm>
          <a:prstGeom prst="rect"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2000" lang="en"/>
              <a:t>03</a:t>
            </a:r>
            <a:endParaRPr sz="2000"/>
          </a:p>
        </p:txBody>
      </p:sp>
      <p:cxnSp>
        <p:nvCxnSpPr>
          <p:cNvPr id="3145730" name="Google Shape;613;p43"/>
          <p:cNvCxnSpPr>
            <a:cxnSpLocks/>
            <a:stCxn id="1048672" idx="3"/>
          </p:cNvCxnSpPr>
          <p:nvPr/>
        </p:nvCxnSpPr>
        <p:spPr>
          <a:xfrm>
            <a:off x="7517700" y="3374875"/>
            <a:ext cx="1756500" cy="0"/>
          </a:xfrm>
          <a:prstGeom prst="straightConnector1"/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8673" name="Google Shape;614;p4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mtClean="0"/>
              <a:t> </a:t>
            </a:r>
            <a:r>
              <a:rPr dirty="0" lang="en"/>
              <a:t>HISTORY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7" name="Google Shape;595;p42"/>
          <p:cNvSpPr/>
          <p:nvPr/>
        </p:nvSpPr>
        <p:spPr>
          <a:xfrm flipH="1">
            <a:off x="416312" y="245327"/>
            <a:ext cx="7213938" cy="4668644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88" name="Google Shape;596;p42"/>
          <p:cNvSpPr txBox="1">
            <a:spLocks noGrp="1"/>
          </p:cNvSpPr>
          <p:nvPr>
            <p:ph type="title"/>
          </p:nvPr>
        </p:nvSpPr>
        <p:spPr>
          <a:xfrm>
            <a:off x="-104079" y="104941"/>
            <a:ext cx="8534400" cy="839196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sz="2400" lang="en-GB" smtClean="0"/>
              <a:t>SECURITY INFRASTRUCTURE IN THE CLOUD</a:t>
            </a:r>
            <a:endParaRPr dirty="0" sz="2400"/>
          </a:p>
        </p:txBody>
      </p:sp>
      <p:sp>
        <p:nvSpPr>
          <p:cNvPr id="1048689" name="Google Shape;597;p42"/>
          <p:cNvSpPr txBox="1">
            <a:spLocks noGrp="1"/>
          </p:cNvSpPr>
          <p:nvPr>
            <p:ph type="subTitle" idx="1"/>
          </p:nvPr>
        </p:nvSpPr>
        <p:spPr>
          <a:xfrm>
            <a:off x="869088" y="883436"/>
            <a:ext cx="6535321" cy="3874417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-285750" lvl="0" marL="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dirty="0" sz="1600" lang="en-GB" smtClean="0"/>
              <a:t>Types of cloud</a:t>
            </a:r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400" lang="en-GB" smtClean="0"/>
              <a:t>Public - </a:t>
            </a:r>
            <a:r>
              <a:rPr dirty="0" sz="1400" lang="en-US"/>
              <a:t> refers to computing services offered by third-party cloud service providers (CSPs) </a:t>
            </a:r>
            <a:endParaRPr dirty="0" sz="1400" lang="en-GB" smtClean="0"/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400" lang="en-GB" smtClean="0"/>
              <a:t>Private </a:t>
            </a:r>
            <a:r>
              <a:rPr dirty="0" sz="1400" lang="en-GB"/>
              <a:t>- cloud are dedicated cloud resources accessible to a single entity</a:t>
            </a:r>
            <a:endParaRPr dirty="0" sz="1400" lang="en-GB" smtClean="0"/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400" lang="en-GB"/>
              <a:t>Hybrid - the combination of both private and public cloud environments</a:t>
            </a:r>
            <a:endParaRPr dirty="0" sz="1400" lang="en-GB" smtClean="0"/>
          </a:p>
          <a:p>
            <a:pPr algn="l" indent="-285750" lvl="0" marL="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dirty="0" sz="1600" lang="en-GB" smtClean="0"/>
              <a:t>Service models</a:t>
            </a:r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400" lang="en-GB" smtClean="0"/>
              <a:t>SaaS </a:t>
            </a:r>
            <a:r>
              <a:rPr dirty="0" sz="1400" lang="en-GB"/>
              <a:t>- consumers use pre-provided applications and do not manage or control the network, storage facilities, and applications</a:t>
            </a:r>
            <a:endParaRPr dirty="0" sz="1400" lang="en-GB" smtClean="0"/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400" lang="en-GB" smtClean="0"/>
              <a:t>PaaS </a:t>
            </a:r>
            <a:r>
              <a:rPr dirty="0" sz="1400" lang="en-GB"/>
              <a:t>- service lets organizations write software for integrating existing applications or develop custom </a:t>
            </a:r>
            <a:r>
              <a:rPr dirty="0" sz="1400" lang="en-GB" smtClean="0"/>
              <a:t>applications</a:t>
            </a:r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400" lang="en-GB" smtClean="0"/>
              <a:t>IaaS </a:t>
            </a:r>
            <a:r>
              <a:rPr dirty="0" sz="1400" lang="en-GB"/>
              <a:t>- the cloud user is responsible for administrating and maintaining the operating systems and applications</a:t>
            </a:r>
            <a:endParaRPr dirty="0" sz="1400" lang="en-GB" smtClean="0"/>
          </a:p>
          <a:p>
            <a:pPr algn="l" indent="-285750" lvl="1" marL="742950">
              <a:buFont typeface="Arial" panose="020B0604020202020204" pitchFamily="34" charset="0"/>
              <a:buChar char="•"/>
            </a:pPr>
            <a:endParaRPr dirty="0"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2" name="Google Shape;595;p42"/>
          <p:cNvSpPr/>
          <p:nvPr/>
        </p:nvSpPr>
        <p:spPr>
          <a:xfrm flipH="1">
            <a:off x="416312" y="245327"/>
            <a:ext cx="7213938" cy="4668644"/>
          </a:xfrm>
          <a:prstGeom prst="round1Rect">
            <a:avLst>
              <a:gd name="adj" fmla="val 26345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693" name="Google Shape;596;p42"/>
          <p:cNvSpPr txBox="1">
            <a:spLocks noGrp="1"/>
          </p:cNvSpPr>
          <p:nvPr>
            <p:ph type="title"/>
          </p:nvPr>
        </p:nvSpPr>
        <p:spPr>
          <a:xfrm>
            <a:off x="-104079" y="104941"/>
            <a:ext cx="8534400" cy="839196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sz="2400" lang="en-GB" smtClean="0"/>
              <a:t>SECURITY INFRASTRUCTURE IN THE CLOUD</a:t>
            </a:r>
            <a:endParaRPr dirty="0" sz="2400"/>
          </a:p>
        </p:txBody>
      </p:sp>
      <p:sp>
        <p:nvSpPr>
          <p:cNvPr id="1048694" name="Google Shape;597;p42"/>
          <p:cNvSpPr txBox="1">
            <a:spLocks noGrp="1"/>
          </p:cNvSpPr>
          <p:nvPr>
            <p:ph type="subTitle" idx="1"/>
          </p:nvPr>
        </p:nvSpPr>
        <p:spPr>
          <a:xfrm>
            <a:off x="869088" y="883436"/>
            <a:ext cx="6535321" cy="3874417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-285750" lvl="0" marL="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dirty="0" sz="1600" lang="en-GB" smtClean="0"/>
              <a:t>Frameworks</a:t>
            </a:r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400" lang="en-GB" smtClean="0"/>
              <a:t>ISO 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400" lang="en-GB" smtClean="0"/>
              <a:t> </a:t>
            </a:r>
            <a:r>
              <a:rPr dirty="0" sz="1400" lang="en-GB"/>
              <a:t>security-focused framework that is independent of financial and legal </a:t>
            </a:r>
            <a:r>
              <a:rPr dirty="0" sz="1400" lang="en-GB" smtClean="0"/>
              <a:t>regulations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400" lang="en-GB"/>
              <a:t>constitutes a wide range of guidelines organizations can use</a:t>
            </a:r>
            <a:endParaRPr dirty="0" sz="1400" lang="en-GB" smtClean="0"/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400" lang="en-GB" smtClean="0"/>
              <a:t>NIST 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400" lang="en-GB"/>
              <a:t>allows companies to develop their information security, risk management, and control </a:t>
            </a:r>
            <a:r>
              <a:rPr dirty="0" sz="1400" lang="en-GB" smtClean="0"/>
              <a:t>programs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400" lang="en-GB"/>
              <a:t>based on existing standards and guidelines</a:t>
            </a:r>
            <a:endParaRPr dirty="0" sz="1400" lang="en-GB" smtClean="0"/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400" lang="en-GB" smtClean="0"/>
              <a:t>COSO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400" lang="en-GB"/>
              <a:t>is </a:t>
            </a:r>
            <a:r>
              <a:rPr dirty="0" sz="1400" lang="en-GB" err="1"/>
              <a:t>centered</a:t>
            </a:r>
            <a:r>
              <a:rPr dirty="0" sz="1400" lang="en-GB"/>
              <a:t> on enterprise risk management, internal control, and fraudulent activity </a:t>
            </a:r>
            <a:r>
              <a:rPr dirty="0" sz="1400" lang="en-GB" smtClean="0"/>
              <a:t>deterrence</a:t>
            </a:r>
          </a:p>
          <a:p>
            <a:pPr algn="l" indent="-285750" lvl="2" marL="1200150">
              <a:buFont typeface="Arial" panose="020B0604020202020204" pitchFamily="34" charset="0"/>
              <a:buChar char="•"/>
            </a:pPr>
            <a:r>
              <a:rPr dirty="0" sz="1400" lang="en-GB"/>
              <a:t>also integrates risk considerations into the design </a:t>
            </a:r>
            <a:endParaRPr dirty="0" sz="1400" lang="en-GB" smtClean="0"/>
          </a:p>
          <a:p>
            <a:pPr algn="l" indent="-285750" lvl="1" marL="742950">
              <a:buFont typeface="Arial" panose="020B0604020202020204" pitchFamily="34" charset="0"/>
              <a:buChar char="•"/>
            </a:pPr>
            <a:endParaRPr dirty="0"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0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0" name="Google Shape;1024;p58"/>
          <p:cNvSpPr txBox="1">
            <a:spLocks noGrp="1"/>
          </p:cNvSpPr>
          <p:nvPr>
            <p:ph type="title"/>
          </p:nvPr>
        </p:nvSpPr>
        <p:spPr>
          <a:xfrm>
            <a:off x="691377" y="185854"/>
            <a:ext cx="4869364" cy="1745395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-GB" smtClean="0"/>
              <a:t>SECURITY MANAGEMENT IN THE CLOUD</a:t>
            </a:r>
            <a:endParaRPr dirty="0"/>
          </a:p>
        </p:txBody>
      </p:sp>
      <p:grpSp>
        <p:nvGrpSpPr>
          <p:cNvPr id="81" name="Google Shape;1025;p58"/>
          <p:cNvGrpSpPr/>
          <p:nvPr/>
        </p:nvGrpSpPr>
        <p:grpSpPr>
          <a:xfrm>
            <a:off x="4771375" y="1637258"/>
            <a:ext cx="3409428" cy="2448472"/>
            <a:chOff x="720010" y="1419647"/>
            <a:chExt cx="4021500" cy="3062887"/>
          </a:xfrm>
        </p:grpSpPr>
        <p:sp>
          <p:nvSpPr>
            <p:cNvPr id="1048721" name="Google Shape;1026;p58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22" name="Google Shape;1027;p58"/>
            <p:cNvSpPr/>
            <p:nvPr/>
          </p:nvSpPr>
          <p:spPr>
            <a:xfrm>
              <a:off x="2042408" y="3963886"/>
              <a:ext cx="1373274" cy="518648"/>
            </a:xfrm>
            <a:custGeom>
              <a:avLst/>
              <a:ah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3145731" name="Google Shape;1028;p58"/>
            <p:cNvCxnSpPr>
              <a:cxnSpLocks/>
            </p:cNvCxnSpPr>
            <p:nvPr/>
          </p:nvCxnSpPr>
          <p:spPr>
            <a:xfrm>
              <a:off x="2057250" y="4433452"/>
              <a:ext cx="1353300" cy="0"/>
            </a:xfrm>
            <a:prstGeom prst="straightConnector1"/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097154" name="Google Shape;1029;p58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>
            <a:off x="4888500" y="1759326"/>
            <a:ext cx="3177900" cy="1787540"/>
          </a:xfrm>
          <a:prstGeom prst="rect"/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48723" name="Google Shape;1030;p58"/>
          <p:cNvSpPr txBox="1">
            <a:spLocks noGrp="1"/>
          </p:cNvSpPr>
          <p:nvPr>
            <p:ph type="body" idx="1"/>
          </p:nvPr>
        </p:nvSpPr>
        <p:spPr>
          <a:xfrm>
            <a:off x="185854" y="1871775"/>
            <a:ext cx="4187446" cy="3153708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indent="-171450" lvl="0" marL="171450">
              <a:buFont typeface="Arial" panose="020B0604020202020204" pitchFamily="34" charset="0"/>
              <a:buChar char="•"/>
            </a:pPr>
            <a:r>
              <a:rPr dirty="0" lang="en-GB"/>
              <a:t>Few </a:t>
            </a:r>
            <a:r>
              <a:rPr dirty="0" lang="en-GB" smtClean="0"/>
              <a:t>ISO </a:t>
            </a:r>
            <a:r>
              <a:rPr dirty="0" lang="en-GB"/>
              <a:t>27001-Annex A controls </a:t>
            </a:r>
            <a:endParaRPr dirty="0" lang="en-GB" smtClean="0"/>
          </a:p>
          <a:p>
            <a:pPr indent="-171450" lvl="1" marL="6286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dirty="0" sz="1000" lang="en-GB"/>
              <a:t>A.5 Information security policies, controls on how the policies are written and </a:t>
            </a:r>
            <a:r>
              <a:rPr dirty="0" sz="1000" lang="en-GB" smtClean="0"/>
              <a:t>reviewed</a:t>
            </a:r>
          </a:p>
          <a:p>
            <a:pPr indent="0" lvl="1" marL="457200">
              <a:lnSpc>
                <a:spcPct val="100000"/>
              </a:lnSpc>
              <a:buNone/>
            </a:pPr>
            <a:endParaRPr dirty="0" sz="1000" lang="en-GB" smtClean="0"/>
          </a:p>
          <a:p>
            <a:pPr indent="-171450" lvl="1" marL="6286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dirty="0" sz="1000" lang="en-GB"/>
              <a:t>A.7 Human resources security controls prior to employment, during, and after employment. </a:t>
            </a:r>
            <a:endParaRPr dirty="0" sz="1000" lang="en-GB" smtClean="0"/>
          </a:p>
          <a:p>
            <a:pPr indent="-171450" lvl="1" marL="6286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dirty="0" sz="1000" lang="en-GB" smtClean="0"/>
          </a:p>
          <a:p>
            <a:pPr indent="-171450" lvl="1" marL="6286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dirty="0" sz="1000" lang="en-GB"/>
              <a:t>A.10 Cryptography controls related to encryption and key management </a:t>
            </a:r>
            <a:endParaRPr dirty="0" sz="1000" lang="en-GB" smtClean="0"/>
          </a:p>
          <a:p>
            <a:pPr indent="0" lvl="1" marL="457200">
              <a:lnSpc>
                <a:spcPct val="100000"/>
              </a:lnSpc>
              <a:buNone/>
            </a:pPr>
            <a:endParaRPr dirty="0" sz="1000" lang="en-GB" smtClean="0"/>
          </a:p>
          <a:p>
            <a:pPr indent="0" lvl="1" marL="457200">
              <a:lnSpc>
                <a:spcPct val="100000"/>
              </a:lnSpc>
              <a:buNone/>
            </a:pPr>
            <a:endParaRPr dirty="0" sz="1000" lang="en-GB" smtClean="0"/>
          </a:p>
        </p:txBody>
      </p:sp>
      <p:sp>
        <p:nvSpPr>
          <p:cNvPr id="1048724" name="Rectangle 1"/>
          <p:cNvSpPr/>
          <p:nvPr/>
        </p:nvSpPr>
        <p:spPr>
          <a:xfrm>
            <a:off x="4885685" y="2913816"/>
            <a:ext cx="3177899" cy="342749"/>
          </a:xfrm>
          <a:prstGeom prst="rect"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anchor="ctr" rtlCol="0"/>
          <a:p>
            <a:pPr algn="ctr"/>
            <a:r>
              <a:rPr dirty="0" sz="800" lang="en-GB" smtClean="0"/>
              <a:t>How can cloud security infrastructure be managed effectively to ensure adequate and continuous protection in </a:t>
            </a:r>
            <a:r>
              <a:rPr dirty="0" sz="800" lang="en-GB"/>
              <a:t>the cloud</a:t>
            </a:r>
            <a:r>
              <a:rPr dirty="0" sz="800" lang="en-GB" smtClean="0"/>
              <a:t>?</a:t>
            </a:r>
            <a:endParaRPr dirty="0" sz="800" lang="en-GB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7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2" name="Google Shape;1084;p63"/>
          <p:cNvSpPr txBox="1">
            <a:spLocks noGrp="1"/>
          </p:cNvSpPr>
          <p:nvPr>
            <p:ph type="title"/>
          </p:nvPr>
        </p:nvSpPr>
        <p:spPr>
          <a:xfrm>
            <a:off x="618294" y="1851248"/>
            <a:ext cx="2199900" cy="527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mtClean="0"/>
              <a:t>ENCRYPTION</a:t>
            </a:r>
            <a:endParaRPr dirty="0"/>
          </a:p>
        </p:txBody>
      </p:sp>
      <p:sp>
        <p:nvSpPr>
          <p:cNvPr id="1048753" name="Google Shape;1085;p63"/>
          <p:cNvSpPr txBox="1">
            <a:spLocks noGrp="1"/>
          </p:cNvSpPr>
          <p:nvPr>
            <p:ph type="subTitle" idx="1"/>
          </p:nvPr>
        </p:nvSpPr>
        <p:spPr>
          <a:xfrm>
            <a:off x="2911216" y="2536466"/>
            <a:ext cx="2779113" cy="2466713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000" lang="en-GB"/>
              <a:t>Single-factor </a:t>
            </a:r>
            <a:r>
              <a:rPr dirty="0" sz="1000" lang="en-GB" smtClean="0"/>
              <a:t>authentication – username and password</a:t>
            </a:r>
          </a:p>
          <a:p>
            <a:pPr algn="l" indent="-285750" lvl="0" marL="285750">
              <a:buFont typeface="Arial" panose="020B0604020202020204" pitchFamily="34" charset="0"/>
              <a:buChar char="•"/>
            </a:pPr>
            <a:endParaRPr dirty="0" sz="10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000" lang="en-GB"/>
              <a:t>Knowledge-based authentication </a:t>
            </a:r>
            <a:r>
              <a:rPr dirty="0" sz="1000" lang="en-GB" smtClean="0"/>
              <a:t>- where </a:t>
            </a:r>
            <a:r>
              <a:rPr dirty="0" sz="1000" lang="en-GB"/>
              <a:t>hidden user identification information </a:t>
            </a:r>
            <a:r>
              <a:rPr dirty="0" sz="1000" lang="en-GB" smtClean="0"/>
              <a:t>is required before access</a:t>
            </a:r>
          </a:p>
          <a:p>
            <a:pPr algn="l" indent="-285750" lvl="0" marL="285750">
              <a:buFont typeface="Arial" panose="020B0604020202020204" pitchFamily="34" charset="0"/>
              <a:buChar char="•"/>
            </a:pPr>
            <a:endParaRPr dirty="0" sz="10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000" lang="en-GB"/>
              <a:t>Multi-factor authentication - </a:t>
            </a:r>
            <a:r>
              <a:rPr dirty="0" sz="1000" lang="en-GB" smtClean="0"/>
              <a:t>a </a:t>
            </a:r>
            <a:r>
              <a:rPr dirty="0" sz="1000" lang="en-GB"/>
              <a:t>user to be identified in two or more different </a:t>
            </a:r>
            <a:r>
              <a:rPr dirty="0" sz="1000" lang="en-GB" smtClean="0"/>
              <a:t>methods</a:t>
            </a:r>
          </a:p>
          <a:p>
            <a:pPr algn="l" indent="-285750" lvl="0" marL="285750">
              <a:buFont typeface="Arial" panose="020B0604020202020204" pitchFamily="34" charset="0"/>
              <a:buChar char="•"/>
            </a:pPr>
            <a:endParaRPr dirty="0" sz="10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000" lang="en-GB"/>
              <a:t>Adaptive authentication - uses environmental characteristics and </a:t>
            </a:r>
            <a:r>
              <a:rPr dirty="0" sz="1000" lang="en-GB" smtClean="0"/>
              <a:t>behavioural </a:t>
            </a:r>
            <a:r>
              <a:rPr dirty="0" sz="1000" lang="en-GB"/>
              <a:t>profiling</a:t>
            </a:r>
            <a:endParaRPr dirty="0" sz="1000"/>
          </a:p>
        </p:txBody>
      </p:sp>
      <p:sp>
        <p:nvSpPr>
          <p:cNvPr id="1048754" name="Google Shape;1086;p63"/>
          <p:cNvSpPr txBox="1">
            <a:spLocks noGrp="1"/>
          </p:cNvSpPr>
          <p:nvPr>
            <p:ph type="title" idx="2"/>
          </p:nvPr>
        </p:nvSpPr>
        <p:spPr>
          <a:xfrm>
            <a:off x="3391816" y="2081242"/>
            <a:ext cx="2406448" cy="527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mtClean="0"/>
              <a:t>AUTHENTICATION</a:t>
            </a:r>
            <a:endParaRPr dirty="0"/>
          </a:p>
        </p:txBody>
      </p:sp>
      <p:sp>
        <p:nvSpPr>
          <p:cNvPr id="1048755" name="Google Shape;1087;p63"/>
          <p:cNvSpPr txBox="1">
            <a:spLocks noGrp="1"/>
          </p:cNvSpPr>
          <p:nvPr>
            <p:ph type="subTitle" idx="3"/>
          </p:nvPr>
        </p:nvSpPr>
        <p:spPr>
          <a:xfrm>
            <a:off x="170985" y="2315663"/>
            <a:ext cx="2665587" cy="2628043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000" lang="en-GB"/>
              <a:t>This process ensures that the information cannot be </a:t>
            </a:r>
            <a:r>
              <a:rPr dirty="0" sz="1000" lang="en-GB" smtClean="0"/>
              <a:t>intercepted</a:t>
            </a:r>
          </a:p>
          <a:p>
            <a:pPr algn="l" indent="0" lvl="0" marL="0"/>
            <a:endParaRPr dirty="0" sz="10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000" lang="en-GB" smtClean="0"/>
              <a:t>When </a:t>
            </a:r>
            <a:r>
              <a:rPr dirty="0" sz="1000" lang="en-GB"/>
              <a:t>plaintext data is encrypted, it is linked with a string of characters </a:t>
            </a:r>
            <a:endParaRPr dirty="0" sz="10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endParaRPr dirty="0" sz="10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000" lang="en-GB"/>
              <a:t>The encryption key is used to restore the plaintext </a:t>
            </a:r>
            <a:endParaRPr dirty="0" sz="10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endParaRPr dirty="0" sz="10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000" lang="en-GB" smtClean="0"/>
              <a:t>Two types of methods (Asymmetric &amp; Symmetric)</a:t>
            </a:r>
          </a:p>
          <a:p>
            <a:pPr algn="l" indent="-285750" lvl="0" marL="285750">
              <a:buFont typeface="Arial" panose="020B0604020202020204" pitchFamily="34" charset="0"/>
              <a:buChar char="•"/>
            </a:pPr>
            <a:endParaRPr dirty="0" sz="1000" lang="en-GB" smtClean="0"/>
          </a:p>
        </p:txBody>
      </p:sp>
      <p:sp>
        <p:nvSpPr>
          <p:cNvPr id="1048756" name="Google Shape;1088;p63"/>
          <p:cNvSpPr txBox="1">
            <a:spLocks noGrp="1"/>
          </p:cNvSpPr>
          <p:nvPr>
            <p:ph type="title" idx="4"/>
          </p:nvPr>
        </p:nvSpPr>
        <p:spPr>
          <a:xfrm>
            <a:off x="5803461" y="1801787"/>
            <a:ext cx="2481733" cy="527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mtClean="0"/>
              <a:t>ACCESS CONTROL</a:t>
            </a:r>
            <a:endParaRPr dirty="0"/>
          </a:p>
        </p:txBody>
      </p:sp>
      <p:sp>
        <p:nvSpPr>
          <p:cNvPr id="1048757" name="Google Shape;1089;p63"/>
          <p:cNvSpPr txBox="1">
            <a:spLocks noGrp="1"/>
          </p:cNvSpPr>
          <p:nvPr>
            <p:ph type="subTitle" idx="5"/>
          </p:nvPr>
        </p:nvSpPr>
        <p:spPr>
          <a:xfrm>
            <a:off x="5746595" y="2177607"/>
            <a:ext cx="3189249" cy="2825571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000" lang="en-GB"/>
              <a:t>critical safeguard for information and system resources </a:t>
            </a:r>
            <a:endParaRPr dirty="0" sz="10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endParaRPr dirty="0" sz="1000" lang="en-GB" smtClean="0"/>
          </a:p>
          <a:p>
            <a:pPr algn="l" indent="-285750" lvl="0" marL="285750">
              <a:buFont typeface="Arial" panose="020B0604020202020204" pitchFamily="34" charset="0"/>
              <a:buChar char="•"/>
            </a:pPr>
            <a:r>
              <a:rPr dirty="0" sz="1000" lang="en-GB" smtClean="0"/>
              <a:t>3 main models:</a:t>
            </a:r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000" lang="en-GB"/>
              <a:t>Discretionary Access Control (DAC): </a:t>
            </a:r>
            <a:r>
              <a:rPr dirty="0" sz="1000" lang="en-GB" smtClean="0"/>
              <a:t>only </a:t>
            </a:r>
            <a:r>
              <a:rPr dirty="0" sz="1000" lang="en-GB"/>
              <a:t>the owner of the data can grant access </a:t>
            </a:r>
            <a:endParaRPr dirty="0" sz="1000" lang="en-GB" smtClean="0"/>
          </a:p>
          <a:p>
            <a:pPr algn="l" indent="-285750" lvl="1" marL="742950">
              <a:buFont typeface="Arial" panose="020B0604020202020204" pitchFamily="34" charset="0"/>
              <a:buChar char="•"/>
            </a:pPr>
            <a:endParaRPr dirty="0" sz="1000" lang="en-GB" smtClean="0"/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000" lang="en-GB"/>
              <a:t>Mandatory Access Control (MAC): The administrator decides which users can access files </a:t>
            </a:r>
            <a:endParaRPr dirty="0" sz="1000" lang="en-GB" smtClean="0"/>
          </a:p>
          <a:p>
            <a:pPr algn="l" indent="-285750" lvl="1" marL="742950">
              <a:buFont typeface="Arial" panose="020B0604020202020204" pitchFamily="34" charset="0"/>
              <a:buChar char="•"/>
            </a:pPr>
            <a:endParaRPr dirty="0" sz="1000" lang="en-GB" smtClean="0"/>
          </a:p>
          <a:p>
            <a:pPr algn="l" indent="-285750" lvl="1" marL="742950">
              <a:buFont typeface="Arial" panose="020B0604020202020204" pitchFamily="34" charset="0"/>
              <a:buChar char="•"/>
            </a:pPr>
            <a:r>
              <a:rPr dirty="0" sz="1000" lang="en-GB"/>
              <a:t>Role-Based Access Control (RBAC):  access is granted solely on the user's role</a:t>
            </a:r>
            <a:endParaRPr dirty="0" sz="1000"/>
          </a:p>
        </p:txBody>
      </p:sp>
      <p:sp>
        <p:nvSpPr>
          <p:cNvPr id="1048758" name="Google Shape;1090;p63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/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dirty="0" lang="en" smtClean="0"/>
              <a:t>CLOUD SECURITY MECHANISMS</a:t>
            </a:r>
            <a:endParaRPr dirty="0"/>
          </a:p>
        </p:txBody>
      </p:sp>
      <p:sp>
        <p:nvSpPr>
          <p:cNvPr id="1048759" name="Google Shape;1091;p63"/>
          <p:cNvSpPr/>
          <p:nvPr/>
        </p:nvSpPr>
        <p:spPr>
          <a:xfrm>
            <a:off x="1400244" y="1308487"/>
            <a:ext cx="636000" cy="636000"/>
          </a:xfrm>
          <a:prstGeom prst="rect"/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60" name="Google Shape;1092;p63"/>
          <p:cNvSpPr/>
          <p:nvPr/>
        </p:nvSpPr>
        <p:spPr>
          <a:xfrm>
            <a:off x="4222286" y="1517717"/>
            <a:ext cx="636000" cy="636000"/>
          </a:xfrm>
          <a:prstGeom prst="rect"/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8761" name="Google Shape;1093;p63"/>
          <p:cNvSpPr/>
          <p:nvPr/>
        </p:nvSpPr>
        <p:spPr>
          <a:xfrm>
            <a:off x="6653911" y="1215248"/>
            <a:ext cx="636000" cy="636000"/>
          </a:xfrm>
          <a:prstGeom prst="rect"/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8" name="Google Shape;1094;p63"/>
          <p:cNvGrpSpPr/>
          <p:nvPr/>
        </p:nvGrpSpPr>
        <p:grpSpPr>
          <a:xfrm>
            <a:off x="1549283" y="1465650"/>
            <a:ext cx="375591" cy="374060"/>
            <a:chOff x="-42062025" y="2316000"/>
            <a:chExt cx="319000" cy="317700"/>
          </a:xfrm>
        </p:grpSpPr>
        <p:sp>
          <p:nvSpPr>
            <p:cNvPr id="1048762" name="Google Shape;1095;p6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ah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63" name="Google Shape;1096;p6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ah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9" name="Google Shape;1097;p63"/>
          <p:cNvGrpSpPr/>
          <p:nvPr/>
        </p:nvGrpSpPr>
        <p:grpSpPr>
          <a:xfrm>
            <a:off x="4401833" y="1652680"/>
            <a:ext cx="340034" cy="341579"/>
            <a:chOff x="-12199250" y="2530225"/>
            <a:chExt cx="352075" cy="353675"/>
          </a:xfrm>
        </p:grpSpPr>
        <p:sp>
          <p:nvSpPr>
            <p:cNvPr id="1048764" name="Google Shape;1098;p63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ah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65" name="Google Shape;1099;p63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ah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66" name="Google Shape;1100;p63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ah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767" name="Google Shape;1101;p63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ah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0" name="Google Shape;1102;p63"/>
          <p:cNvGrpSpPr/>
          <p:nvPr/>
        </p:nvGrpSpPr>
        <p:grpSpPr>
          <a:xfrm>
            <a:off x="6801800" y="1434235"/>
            <a:ext cx="340221" cy="340168"/>
            <a:chOff x="5648375" y="1427025"/>
            <a:chExt cx="483200" cy="483125"/>
          </a:xfrm>
        </p:grpSpPr>
        <p:sp>
          <p:nvSpPr>
            <p:cNvPr id="1048768" name="Google Shape;1103;p63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ah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048769" name="Google Shape;1104;p63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ah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="ctr" anchorCtr="0" bIns="91425" lIns="91425" rIns="91425" spcFirstLastPara="1" tIns="91425" wrap="square">
              <a:noAutofit/>
            </a:bodyPr>
            <a:p>
              <a:pPr algn="l"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Data Science Company Profile by Slidesgo">
  <a:themeElements>
    <a:clrScheme name="Simple Light">
      <a:dk1>
        <a:srgbClr val="10092D"/>
      </a:dk1>
      <a:lt1>
        <a:srgbClr val="0084FF"/>
      </a:lt1>
      <a:dk2>
        <a:srgbClr val="00FFD5"/>
      </a:dk2>
      <a:lt2>
        <a:srgbClr val="FAFAFA"/>
      </a:lt2>
      <a:accent1>
        <a:srgbClr val="FAFAF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CLOUD SECURITY</dc:title>
  <dc:creator>M2010J19SG</dc:creator>
  <cp:lastModifiedBy>MS Nggada</cp:lastModifiedBy>
  <dcterms:created xsi:type="dcterms:W3CDTF">2022-01-19T08:56:34Z</dcterms:created>
  <dcterms:modified xsi:type="dcterms:W3CDTF">2022-01-19T08:56:34Z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ccaa5697c31a4c8691e7a7546aa9ab58</vt:lpwstr>
  </property>
</Properties>
</file>